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Lst>
  <p:sldSz cy="6858000" cx="12192000"/>
  <p:notesSz cx="6858000" cy="9144000"/>
  <p:embeddedFontLst>
    <p:embeddedFont>
      <p:font typeface="Helvetica Neue"/>
      <p:regular r:id="rId72"/>
      <p:bold r:id="rId73"/>
      <p:italic r:id="rId74"/>
      <p:boldItalic r:id="rId7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ED79CD4-1E05-46A7-830A-EFF252CA4A5B}">
  <a:tblStyle styleId="{6ED79CD4-1E05-46A7-830A-EFF252CA4A5B}"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HelveticaNeue-bold.fntdata"/><Relationship Id="rId72" Type="http://schemas.openxmlformats.org/officeDocument/2006/relationships/font" Target="fonts/HelveticaNeue-regular.fntdata"/><Relationship Id="rId31" Type="http://schemas.openxmlformats.org/officeDocument/2006/relationships/slide" Target="slides/slide26.xml"/><Relationship Id="rId75" Type="http://schemas.openxmlformats.org/officeDocument/2006/relationships/font" Target="fonts/HelveticaNeue-boldItalic.fntdata"/><Relationship Id="rId30" Type="http://schemas.openxmlformats.org/officeDocument/2006/relationships/slide" Target="slides/slide25.xml"/><Relationship Id="rId74" Type="http://schemas.openxmlformats.org/officeDocument/2006/relationships/font" Target="fonts/HelveticaNeue-italic.fntdata"/><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2.jpg>
</file>

<file path=ppt/media/image3.pn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91425" lIns="91425" spcFirstLastPara="1" rIns="91425" wrap="square" tIns="91425"/>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91425" lIns="91425" spcFirstLastPara="1" rIns="91425" wrap="square" tIns="91425"/>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91425" lIns="91425" spcFirstLastPara="1" rIns="91425" wrap="square" tIns="91425"/>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3: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p14: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p15: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p16: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5" name="Google Shape;165;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GB" sz="1200" u="none" cap="none" strike="noStrike">
                <a:solidFill>
                  <a:schemeClr val="dk1"/>
                </a:solidFill>
                <a:latin typeface="Calibri"/>
                <a:ea typeface="Calibri"/>
                <a:cs typeface="Calibri"/>
                <a:sym typeface="Calibri"/>
              </a:rPr>
              <a:t>We have chocolate for the best Application write-up (Day 2 homework, to be submitted by Day 3 early morning)</a:t>
            </a:r>
            <a:endParaRPr b="0" i="0" sz="1200" u="none" cap="none" strike="noStrike">
              <a:solidFill>
                <a:schemeClr val="dk1"/>
              </a:solidFill>
              <a:latin typeface="Calibri"/>
              <a:ea typeface="Calibri"/>
              <a:cs typeface="Calibri"/>
              <a:sym typeface="Calibri"/>
            </a:endParaRPr>
          </a:p>
        </p:txBody>
      </p:sp>
      <p:sp>
        <p:nvSpPr>
          <p:cNvPr id="166" name="Google Shape;166;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p18: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8" name="Google Shape;178;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79" name="Google Shape;179;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p20: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p21: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p22: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p23: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GB" sz="1200" u="none" cap="none" strike="noStrike">
                <a:solidFill>
                  <a:schemeClr val="dk1"/>
                </a:solidFill>
                <a:latin typeface="Calibri"/>
                <a:ea typeface="Calibri"/>
                <a:cs typeface="Calibri"/>
                <a:sym typeface="Calibri"/>
              </a:rPr>
              <a:t>Invite Nishant to say a few words of welcome, unless he did so already</a:t>
            </a:r>
            <a:endParaRPr b="0" i="0" sz="1200" u="none" cap="none" strike="noStrike">
              <a:solidFill>
                <a:schemeClr val="dk1"/>
              </a:solidFill>
              <a:latin typeface="Calibri"/>
              <a:ea typeface="Calibri"/>
              <a:cs typeface="Calibri"/>
              <a:sym typeface="Calibri"/>
            </a:endParaRPr>
          </a:p>
        </p:txBody>
      </p:sp>
      <p:sp>
        <p:nvSpPr>
          <p:cNvPr id="95" name="Google Shape;9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p24: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p25: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0" name="Google Shape;220;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21" name="Google Shape;221;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8" name="Google Shape;228;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29" name="Google Shape;229;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4" name="Google Shape;234;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35" name="Google Shape;235;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p29: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6" name="Google Shape;246;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47" name="Google Shape;247;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2" name="Google Shape;252;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53" name="Google Shape;253;p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p32: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p33: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p6: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9" name="Google Shape;269;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70" name="Google Shape;270;p3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5" name="Google Shape;275;p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76" name="Google Shape;276;p3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p3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281" name="Google Shape;281;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2" name="Google Shape;282;p3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p3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287" name="Google Shape;287;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8" name="Google Shape;288;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p3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294" name="Google Shape;294;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5" name="Google Shape;295;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p3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01" name="Google Shape;301;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2" name="Google Shape;302;p3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p4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08" name="Google Shape;308;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9" name="Google Shape;309;p4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p4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15" name="Google Shape;315;p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6" name="Google Shape;316;p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p4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22" name="Google Shape;322;p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23" name="Google Shape;323;p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p4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29" name="Google Shape;329;p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0" name="Google Shape;330;p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8" name="Google Shape;108;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09" name="Google Shape;109;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Calibri"/>
                <a:ea typeface="Calibri"/>
                <a:cs typeface="Calibri"/>
                <a:sym typeface="Calibri"/>
              </a:rPr>
              <a:t>‹#›</a:t>
            </a:fld>
            <a:endParaRPr sz="1200">
              <a:solidFill>
                <a:srgbClr val="000000"/>
              </a:solidFill>
              <a:latin typeface="Calibri"/>
              <a:ea typeface="Calibri"/>
              <a:cs typeface="Calibri"/>
              <a:sym typeface="Calibri"/>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p4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36" name="Google Shape;336;p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7" name="Google Shape;337;p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p4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43" name="Google Shape;343;p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44" name="Google Shape;344;p4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p4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50" name="Google Shape;350;p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51" name="Google Shape;351;p4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Google Shape;356;p4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57" name="Google Shape;357;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58" name="Google Shape;358;p4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p4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64" name="Google Shape;364;p48:notes"/>
          <p:cNvSpPr/>
          <p:nvPr>
            <p:ph idx="2" type="sldImg"/>
          </p:nvPr>
        </p:nvSpPr>
        <p:spPr>
          <a:xfrm>
            <a:off x="0" y="0"/>
            <a:ext cx="0" cy="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65" name="Google Shape;365;p4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p4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71" name="Google Shape;371;p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2" name="Google Shape;372;p4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p5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79" name="Google Shape;379;p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80" name="Google Shape;380;p5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Google Shape;385;p5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86" name="Google Shape;386;p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87" name="Google Shape;387;p5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p5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393" name="Google Shape;393;p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94" name="Google Shape;394;p5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p5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00" name="Google Shape;400;p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01" name="Google Shape;401;p5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p9: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p5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07" name="Google Shape;407;p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08" name="Google Shape;408;p5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p5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14" name="Google Shape;414;p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15" name="Google Shape;415;p5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9" name="Shape 419"/>
        <p:cNvGrpSpPr/>
        <p:nvPr/>
      </p:nvGrpSpPr>
      <p:grpSpPr>
        <a:xfrm>
          <a:off x="0" y="0"/>
          <a:ext cx="0" cy="0"/>
          <a:chOff x="0" y="0"/>
          <a:chExt cx="0" cy="0"/>
        </a:xfrm>
      </p:grpSpPr>
      <p:sp>
        <p:nvSpPr>
          <p:cNvPr id="420" name="Google Shape;420;p5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21" name="Google Shape;421;p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22" name="Google Shape;422;p5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6" name="Shape 426"/>
        <p:cNvGrpSpPr/>
        <p:nvPr/>
      </p:nvGrpSpPr>
      <p:grpSpPr>
        <a:xfrm>
          <a:off x="0" y="0"/>
          <a:ext cx="0" cy="0"/>
          <a:chOff x="0" y="0"/>
          <a:chExt cx="0" cy="0"/>
        </a:xfrm>
      </p:grpSpPr>
      <p:sp>
        <p:nvSpPr>
          <p:cNvPr id="427" name="Google Shape;427;p5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28" name="Google Shape;428;p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29" name="Google Shape;429;p5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3" name="Shape 433"/>
        <p:cNvGrpSpPr/>
        <p:nvPr/>
      </p:nvGrpSpPr>
      <p:grpSpPr>
        <a:xfrm>
          <a:off x="0" y="0"/>
          <a:ext cx="0" cy="0"/>
          <a:chOff x="0" y="0"/>
          <a:chExt cx="0" cy="0"/>
        </a:xfrm>
      </p:grpSpPr>
      <p:sp>
        <p:nvSpPr>
          <p:cNvPr id="434" name="Google Shape;434;p5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35" name="Google Shape;435;p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36" name="Google Shape;436;p5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1" name="Shape 441"/>
        <p:cNvGrpSpPr/>
        <p:nvPr/>
      </p:nvGrpSpPr>
      <p:grpSpPr>
        <a:xfrm>
          <a:off x="0" y="0"/>
          <a:ext cx="0" cy="0"/>
          <a:chOff x="0" y="0"/>
          <a:chExt cx="0" cy="0"/>
        </a:xfrm>
      </p:grpSpPr>
      <p:sp>
        <p:nvSpPr>
          <p:cNvPr id="442" name="Google Shape;442;p5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43" name="Google Shape;443;p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44" name="Google Shape;444;p5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8" name="Shape 448"/>
        <p:cNvGrpSpPr/>
        <p:nvPr/>
      </p:nvGrpSpPr>
      <p:grpSpPr>
        <a:xfrm>
          <a:off x="0" y="0"/>
          <a:ext cx="0" cy="0"/>
          <a:chOff x="0" y="0"/>
          <a:chExt cx="0" cy="0"/>
        </a:xfrm>
      </p:grpSpPr>
      <p:sp>
        <p:nvSpPr>
          <p:cNvPr id="449" name="Google Shape;449;p6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50" name="Google Shape;450;p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51" name="Google Shape;451;p6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5" name="Shape 455"/>
        <p:cNvGrpSpPr/>
        <p:nvPr/>
      </p:nvGrpSpPr>
      <p:grpSpPr>
        <a:xfrm>
          <a:off x="0" y="0"/>
          <a:ext cx="0" cy="0"/>
          <a:chOff x="0" y="0"/>
          <a:chExt cx="0" cy="0"/>
        </a:xfrm>
      </p:grpSpPr>
      <p:sp>
        <p:nvSpPr>
          <p:cNvPr id="456" name="Google Shape;456;p6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57" name="Google Shape;457;p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58" name="Google Shape;458;p6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2" name="Shape 462"/>
        <p:cNvGrpSpPr/>
        <p:nvPr/>
      </p:nvGrpSpPr>
      <p:grpSpPr>
        <a:xfrm>
          <a:off x="0" y="0"/>
          <a:ext cx="0" cy="0"/>
          <a:chOff x="0" y="0"/>
          <a:chExt cx="0" cy="0"/>
        </a:xfrm>
      </p:grpSpPr>
      <p:sp>
        <p:nvSpPr>
          <p:cNvPr id="463" name="Google Shape;463;p6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64" name="Google Shape;464;p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65" name="Google Shape;465;p6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9" name="Shape 469"/>
        <p:cNvGrpSpPr/>
        <p:nvPr/>
      </p:nvGrpSpPr>
      <p:grpSpPr>
        <a:xfrm>
          <a:off x="0" y="0"/>
          <a:ext cx="0" cy="0"/>
          <a:chOff x="0" y="0"/>
          <a:chExt cx="0" cy="0"/>
        </a:xfrm>
      </p:grpSpPr>
      <p:sp>
        <p:nvSpPr>
          <p:cNvPr id="470" name="Google Shape;470;p6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71" name="Google Shape;471;p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72" name="Google Shape;472;p6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p10: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6" name="Shape 476"/>
        <p:cNvGrpSpPr/>
        <p:nvPr/>
      </p:nvGrpSpPr>
      <p:grpSpPr>
        <a:xfrm>
          <a:off x="0" y="0"/>
          <a:ext cx="0" cy="0"/>
          <a:chOff x="0" y="0"/>
          <a:chExt cx="0" cy="0"/>
        </a:xfrm>
      </p:grpSpPr>
      <p:sp>
        <p:nvSpPr>
          <p:cNvPr id="477" name="Google Shape;477;p6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78" name="Google Shape;478;p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79" name="Google Shape;479;p6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3" name="Shape 483"/>
        <p:cNvGrpSpPr/>
        <p:nvPr/>
      </p:nvGrpSpPr>
      <p:grpSpPr>
        <a:xfrm>
          <a:off x="0" y="0"/>
          <a:ext cx="0" cy="0"/>
          <a:chOff x="0" y="0"/>
          <a:chExt cx="0" cy="0"/>
        </a:xfrm>
      </p:grpSpPr>
      <p:sp>
        <p:nvSpPr>
          <p:cNvPr id="484" name="Google Shape;484;p6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85" name="Google Shape;485;p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86" name="Google Shape;486;p6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0" name="Shape 490"/>
        <p:cNvGrpSpPr/>
        <p:nvPr/>
      </p:nvGrpSpPr>
      <p:grpSpPr>
        <a:xfrm>
          <a:off x="0" y="0"/>
          <a:ext cx="0" cy="0"/>
          <a:chOff x="0" y="0"/>
          <a:chExt cx="0" cy="0"/>
        </a:xfrm>
      </p:grpSpPr>
      <p:sp>
        <p:nvSpPr>
          <p:cNvPr id="491" name="Google Shape;491;p6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92" name="Google Shape;492;p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93" name="Google Shape;493;p6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7" name="Shape 497"/>
        <p:cNvGrpSpPr/>
        <p:nvPr/>
      </p:nvGrpSpPr>
      <p:grpSpPr>
        <a:xfrm>
          <a:off x="0" y="0"/>
          <a:ext cx="0" cy="0"/>
          <a:chOff x="0" y="0"/>
          <a:chExt cx="0" cy="0"/>
        </a:xfrm>
      </p:grpSpPr>
      <p:sp>
        <p:nvSpPr>
          <p:cNvPr id="498" name="Google Shape;498;p6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GB"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
        <p:nvSpPr>
          <p:cNvPr id="499" name="Google Shape;499;p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00" name="Google Shape;500;p6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4" name="Shape 504"/>
        <p:cNvGrpSpPr/>
        <p:nvPr/>
      </p:nvGrpSpPr>
      <p:grpSpPr>
        <a:xfrm>
          <a:off x="0" y="0"/>
          <a:ext cx="0" cy="0"/>
          <a:chOff x="0" y="0"/>
          <a:chExt cx="0" cy="0"/>
        </a:xfrm>
      </p:grpSpPr>
      <p:sp>
        <p:nvSpPr>
          <p:cNvPr id="505" name="Google Shape;505;p68: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0" name="Shape 510"/>
        <p:cNvGrpSpPr/>
        <p:nvPr/>
      </p:nvGrpSpPr>
      <p:grpSpPr>
        <a:xfrm>
          <a:off x="0" y="0"/>
          <a:ext cx="0" cy="0"/>
          <a:chOff x="0" y="0"/>
          <a:chExt cx="0" cy="0"/>
        </a:xfrm>
      </p:grpSpPr>
      <p:sp>
        <p:nvSpPr>
          <p:cNvPr id="511" name="Google Shape;511;p69: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6" name="Shape 516"/>
        <p:cNvGrpSpPr/>
        <p:nvPr/>
      </p:nvGrpSpPr>
      <p:grpSpPr>
        <a:xfrm>
          <a:off x="0" y="0"/>
          <a:ext cx="0" cy="0"/>
          <a:chOff x="0" y="0"/>
          <a:chExt cx="0" cy="0"/>
        </a:xfrm>
      </p:grpSpPr>
      <p:sp>
        <p:nvSpPr>
          <p:cNvPr id="517" name="Google Shape;517;p70: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p11: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p12: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p13: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7" name="Google Shape;17;p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8" name="Google Shape;18;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9" name="Shape 19"/>
        <p:cNvGrpSpPr/>
        <p:nvPr/>
      </p:nvGrpSpPr>
      <p:grpSpPr>
        <a:xfrm>
          <a:off x="0" y="0"/>
          <a:ext cx="0" cy="0"/>
          <a:chOff x="0" y="0"/>
          <a:chExt cx="0" cy="0"/>
        </a:xfrm>
      </p:grpSpPr>
      <p:sp>
        <p:nvSpPr>
          <p:cNvPr id="20" name="Google Shape;20;p3"/>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 name="Google Shape;21;p3"/>
          <p:cNvSpPr txBox="1"/>
          <p:nvPr>
            <p:ph idx="1" type="body"/>
          </p:nvPr>
        </p:nvSpPr>
        <p:spPr>
          <a:xfrm>
            <a:off x="838200" y="1825625"/>
            <a:ext cx="10515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 name="Google Shape;23;p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4" name="Google Shape;24;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5" name="Shape 25"/>
        <p:cNvGrpSpPr/>
        <p:nvPr/>
      </p:nvGrpSpPr>
      <p:grpSpPr>
        <a:xfrm>
          <a:off x="0" y="0"/>
          <a:ext cx="0" cy="0"/>
          <a:chOff x="0" y="0"/>
          <a:chExt cx="0" cy="0"/>
        </a:xfrm>
      </p:grpSpPr>
      <p:sp>
        <p:nvSpPr>
          <p:cNvPr id="26" name="Google Shape;26;p4"/>
          <p:cNvSpPr txBox="1"/>
          <p:nvPr>
            <p:ph type="ctrTitle"/>
          </p:nvPr>
        </p:nvSpPr>
        <p:spPr>
          <a:xfrm>
            <a:off x="1524000" y="1122363"/>
            <a:ext cx="9144000" cy="2387600"/>
          </a:xfrm>
          <a:prstGeom prst="rect">
            <a:avLst/>
          </a:prstGeom>
          <a:noFill/>
          <a:ln>
            <a:noFill/>
          </a:ln>
        </p:spPr>
        <p:txBody>
          <a:bodyPr anchorCtr="0" anchor="b" bIns="91425" lIns="91425" spcFirstLastPara="1" rIns="91425" wrap="square" tIns="91425"/>
          <a:lstStyle>
            <a:lvl1pPr lvl="0" marR="0" rtl="0" algn="ctr">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7" name="Google Shape;27;p4"/>
          <p:cNvSpPr txBox="1"/>
          <p:nvPr>
            <p:ph idx="1" type="subTitle"/>
          </p:nvPr>
        </p:nvSpPr>
        <p:spPr>
          <a:xfrm>
            <a:off x="1524000" y="3602038"/>
            <a:ext cx="9144000" cy="1655762"/>
          </a:xfrm>
          <a:prstGeom prst="rect">
            <a:avLst/>
          </a:prstGeom>
          <a:noFill/>
          <a:ln>
            <a:noFill/>
          </a:ln>
        </p:spPr>
        <p:txBody>
          <a:bodyPr anchorCtr="0" anchor="t" bIns="91425" lIns="91425" spcFirstLastPara="1" rIns="91425" wrap="square" tIns="91425"/>
          <a:lstStyle>
            <a:lvl1pPr lvl="0" marR="0" rtl="0" algn="ctr">
              <a:lnSpc>
                <a:spcPct val="90000"/>
              </a:lnSpc>
              <a:spcBef>
                <a:spcPts val="10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ctr">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2pPr>
            <a:lvl3pPr lvl="2" marR="0" rtl="0" algn="ctr">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28" name="Google Shape;28;p4"/>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9" name="Google Shape;29;p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0" name="Google Shape;30;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831850" y="1709738"/>
            <a:ext cx="10515600" cy="2852737"/>
          </a:xfrm>
          <a:prstGeom prst="rect">
            <a:avLst/>
          </a:prstGeom>
          <a:noFill/>
          <a:ln>
            <a:noFill/>
          </a:ln>
        </p:spPr>
        <p:txBody>
          <a:bodyPr anchorCtr="0" anchor="b" bIns="91425" lIns="91425" spcFirstLastPara="1" rIns="91425" wrap="square" tIns="91425"/>
          <a:lstStyle>
            <a:lvl1pPr lvl="0" marR="0" rtl="0" algn="l">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3" name="Google Shape;33;p5"/>
          <p:cNvSpPr txBox="1"/>
          <p:nvPr>
            <p:ph idx="1" type="body"/>
          </p:nvPr>
        </p:nvSpPr>
        <p:spPr>
          <a:xfrm>
            <a:off x="831850" y="4589463"/>
            <a:ext cx="10515600" cy="1500187"/>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9pPr>
          </a:lstStyle>
          <a:p/>
        </p:txBody>
      </p:sp>
      <p:sp>
        <p:nvSpPr>
          <p:cNvPr id="34" name="Google Shape;34;p5"/>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5" name="Google Shape;35;p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9" name="Google Shape;39;p6"/>
          <p:cNvSpPr txBox="1"/>
          <p:nvPr>
            <p:ph idx="1" type="body"/>
          </p:nvPr>
        </p:nvSpPr>
        <p:spPr>
          <a:xfrm>
            <a:off x="838200" y="1825625"/>
            <a:ext cx="5181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0" name="Google Shape;40;p6"/>
          <p:cNvSpPr txBox="1"/>
          <p:nvPr>
            <p:ph idx="2" type="body"/>
          </p:nvPr>
        </p:nvSpPr>
        <p:spPr>
          <a:xfrm>
            <a:off x="6172200" y="1825625"/>
            <a:ext cx="5181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1" name="Google Shape;41;p6"/>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2" name="Google Shape;42;p6"/>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3" name="Google Shape;43;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839788"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6" name="Google Shape;46;p7"/>
          <p:cNvSpPr txBox="1"/>
          <p:nvPr>
            <p:ph idx="1" type="body"/>
          </p:nvPr>
        </p:nvSpPr>
        <p:spPr>
          <a:xfrm>
            <a:off x="839788" y="1681163"/>
            <a:ext cx="5157787" cy="823912"/>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7" name="Google Shape;47;p7"/>
          <p:cNvSpPr txBox="1"/>
          <p:nvPr>
            <p:ph idx="2" type="body"/>
          </p:nvPr>
        </p:nvSpPr>
        <p:spPr>
          <a:xfrm>
            <a:off x="839788" y="2505075"/>
            <a:ext cx="5157787" cy="368458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8" name="Google Shape;48;p7"/>
          <p:cNvSpPr txBox="1"/>
          <p:nvPr>
            <p:ph idx="3" type="body"/>
          </p:nvPr>
        </p:nvSpPr>
        <p:spPr>
          <a:xfrm>
            <a:off x="6172200" y="1681163"/>
            <a:ext cx="5183188" cy="823912"/>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9" name="Google Shape;49;p7"/>
          <p:cNvSpPr txBox="1"/>
          <p:nvPr>
            <p:ph idx="4" type="body"/>
          </p:nvPr>
        </p:nvSpPr>
        <p:spPr>
          <a:xfrm>
            <a:off x="6172200" y="2505075"/>
            <a:ext cx="5183188" cy="368458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0" name="Google Shape;50;p7"/>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1" name="Google Shape;51;p7"/>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 name="Google Shape;52;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5" name="Google Shape;55;p8"/>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91425" lIns="91425" spcFirstLastPara="1" rIns="91425" wrap="square" tIns="91425"/>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91425" lIns="91425" spcFirstLastPara="1" rIns="91425" wrap="square" tIns="91425"/>
          <a:lstStyle>
            <a:lvl1pPr indent="-431800" lvl="0" marL="457200" marR="0" rtl="0" algn="l">
              <a:lnSpc>
                <a:spcPct val="90000"/>
              </a:lnSpc>
              <a:spcBef>
                <a:spcPts val="100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91425" lIns="91425" spcFirstLastPara="1" rIns="91425" wrap="square" tIns="91425"/>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7" name="Google Shape;67;p10"/>
          <p:cNvSpPr/>
          <p:nvPr>
            <p:ph idx="2" type="pic"/>
          </p:nvPr>
        </p:nvSpPr>
        <p:spPr>
          <a:xfrm>
            <a:off x="5183188" y="987425"/>
            <a:ext cx="6172200" cy="4873625"/>
          </a:xfrm>
          <a:prstGeom prst="rect">
            <a:avLst/>
          </a:prstGeom>
          <a:noFill/>
          <a:ln>
            <a:noFill/>
          </a:ln>
        </p:spPr>
        <p:txBody>
          <a:bodyPr anchorCtr="0" anchor="t" bIns="91425" lIns="91425" spcFirstLastPara="1" rIns="91425" wrap="square" tIns="91425"/>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10"/>
          <p:cNvSpPr txBox="1"/>
          <p:nvPr>
            <p:ph idx="1" type="body"/>
          </p:nvPr>
        </p:nvSpPr>
        <p:spPr>
          <a:xfrm>
            <a:off x="839788" y="2057400"/>
            <a:ext cx="3932237" cy="3811588"/>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coventry.onlinesurveys.ac.uk/nepal_iot_summer_schoo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s://www.youtube.com/watch?v=GqsWKaR9Q6M" TargetMode="External"/><Relationship Id="rId4" Type="http://schemas.openxmlformats.org/officeDocument/2006/relationships/hyperlink" Target="https://www.youtube.com/watch?v=2N03L6OaxeE"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8.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8.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5.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hyperlink" Target="https://www.linkedin.com/in/kieran-fenby-hulse-46410460"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hyperlink" Target="https://thesiswhisperer.com/" TargetMode="External"/><Relationship Id="rId4" Type="http://schemas.openxmlformats.org/officeDocument/2006/relationships/hyperlink" Target="https://theresearchwhisperer.wordpress.com/" TargetMode="External"/><Relationship Id="rId5" Type="http://schemas.openxmlformats.org/officeDocument/2006/relationships/hyperlink" Target="https://patthomson.net/" TargetMode="External"/><Relationship Id="rId6" Type="http://schemas.openxmlformats.org/officeDocument/2006/relationships/hyperlink" Target="http://blogs.lse.ac.uk/impactofsocialsciences/"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hyperlink" Target="https://www.youtube.com/watch?v=LDpe9StfGTA" TargetMode="External"/><Relationship Id="rId4" Type="http://schemas.openxmlformats.org/officeDocument/2006/relationships/hyperlink" Target="https://www.youtube.com/watch?v=bZTWx2bftaw" TargetMode="External"/><Relationship Id="rId5" Type="http://schemas.openxmlformats.org/officeDocument/2006/relationships/hyperlink" Target="https://www.youtube.com/watch?v=bZTWx2bftaw" TargetMode="External"/><Relationship Id="rId6" Type="http://schemas.openxmlformats.org/officeDocument/2006/relationships/hyperlink" Target="https://www.youtube.com/watch?v=XvxtC60V6kc" TargetMode="Externa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pic>
        <p:nvPicPr>
          <p:cNvPr id="88" name="Google Shape;88;p13"/>
          <p:cNvPicPr preferRelativeResize="0"/>
          <p:nvPr/>
        </p:nvPicPr>
        <p:blipFill rotWithShape="1">
          <a:blip r:embed="rId3">
            <a:alphaModFix/>
          </a:blip>
          <a:srcRect b="0" l="0" r="0" t="0"/>
          <a:stretch/>
        </p:blipFill>
        <p:spPr>
          <a:xfrm>
            <a:off x="0" y="-84626"/>
            <a:ext cx="12192000" cy="6858000"/>
          </a:xfrm>
          <a:prstGeom prst="rect">
            <a:avLst/>
          </a:prstGeom>
          <a:noFill/>
          <a:ln>
            <a:noFill/>
          </a:ln>
        </p:spPr>
      </p:pic>
      <p:sp>
        <p:nvSpPr>
          <p:cNvPr id="89" name="Google Shape;89;p13"/>
          <p:cNvSpPr/>
          <p:nvPr/>
        </p:nvSpPr>
        <p:spPr>
          <a:xfrm>
            <a:off x="0" y="5569728"/>
            <a:ext cx="12192000" cy="1288273"/>
          </a:xfrm>
          <a:prstGeom prst="rect">
            <a:avLst/>
          </a:prstGeom>
          <a:solidFill>
            <a:schemeClr val="dk1">
              <a:alpha val="5098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pic>
        <p:nvPicPr>
          <p:cNvPr id="90" name="Google Shape;90;p13"/>
          <p:cNvPicPr preferRelativeResize="0"/>
          <p:nvPr/>
        </p:nvPicPr>
        <p:blipFill rotWithShape="1">
          <a:blip r:embed="rId4">
            <a:alphaModFix/>
          </a:blip>
          <a:srcRect b="0" l="0" r="0" t="0"/>
          <a:stretch/>
        </p:blipFill>
        <p:spPr>
          <a:xfrm>
            <a:off x="9413553" y="462226"/>
            <a:ext cx="2337348" cy="656793"/>
          </a:xfrm>
          <a:prstGeom prst="rect">
            <a:avLst/>
          </a:prstGeom>
          <a:noFill/>
          <a:ln>
            <a:noFill/>
          </a:ln>
        </p:spPr>
      </p:pic>
      <p:sp>
        <p:nvSpPr>
          <p:cNvPr id="91" name="Google Shape;91;p13"/>
          <p:cNvSpPr txBox="1"/>
          <p:nvPr/>
        </p:nvSpPr>
        <p:spPr>
          <a:xfrm>
            <a:off x="0" y="3515725"/>
            <a:ext cx="12192000" cy="22827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FFFFFF"/>
              </a:buClr>
              <a:buSzPts val="3200"/>
              <a:buFont typeface="Arial"/>
              <a:buNone/>
            </a:pPr>
            <a:br>
              <a:rPr b="1" i="0" lang="en-GB" sz="3200" u="none" cap="none" strike="noStrike">
                <a:solidFill>
                  <a:srgbClr val="FFFFFF"/>
                </a:solidFill>
                <a:latin typeface="Calibri"/>
                <a:ea typeface="Calibri"/>
                <a:cs typeface="Calibri"/>
                <a:sym typeface="Calibri"/>
              </a:rPr>
            </a:br>
            <a:endParaRPr b="1" i="0" sz="3200" u="none" cap="none" strike="noStrike">
              <a:solidFill>
                <a:schemeClr val="lt1"/>
              </a:solidFill>
              <a:latin typeface="Calibri"/>
              <a:ea typeface="Calibri"/>
              <a:cs typeface="Calibri"/>
              <a:sym typeface="Calibri"/>
            </a:endParaRPr>
          </a:p>
          <a:p>
            <a:pPr indent="0" lvl="0" marL="0" marR="0" rtl="0" algn="l">
              <a:lnSpc>
                <a:spcPct val="90000"/>
              </a:lnSpc>
              <a:spcBef>
                <a:spcPts val="0"/>
              </a:spcBef>
              <a:spcAft>
                <a:spcPts val="0"/>
              </a:spcAft>
              <a:buClr>
                <a:schemeClr val="lt1"/>
              </a:buClr>
              <a:buSzPts val="3300"/>
              <a:buFont typeface="Calibri"/>
              <a:buNone/>
            </a:pPr>
            <a:r>
              <a:rPr b="1" i="0" lang="en-GB" sz="3300" u="none" cap="none" strike="noStrike">
                <a:solidFill>
                  <a:schemeClr val="lt1"/>
                </a:solidFill>
                <a:latin typeface="Calibri"/>
                <a:ea typeface="Calibri"/>
                <a:cs typeface="Calibri"/>
                <a:sym typeface="Calibri"/>
              </a:rPr>
              <a:t>Research methods: Sensing, Monitoring and the Internet of Things </a:t>
            </a:r>
            <a:br>
              <a:rPr i="0" lang="en-GB" sz="3300" u="none" cap="none" strike="noStrike">
                <a:solidFill>
                  <a:schemeClr val="lt1"/>
                </a:solidFill>
                <a:latin typeface="Calibri"/>
                <a:ea typeface="Calibri"/>
                <a:cs typeface="Calibri"/>
                <a:sym typeface="Calibri"/>
              </a:rPr>
            </a:br>
            <a:r>
              <a:rPr b="1" i="0" lang="en-GB" sz="3300" u="none" cap="none" strike="noStrike">
                <a:solidFill>
                  <a:schemeClr val="lt1"/>
                </a:solidFill>
                <a:latin typeface="Calibri"/>
                <a:ea typeface="Calibri"/>
                <a:cs typeface="Calibri"/>
                <a:sym typeface="Calibri"/>
              </a:rPr>
              <a:t>Nepal - National Summer School, March 28</a:t>
            </a:r>
            <a:r>
              <a:rPr b="1" baseline="30000" i="0" lang="en-GB" sz="3300" u="none" cap="none" strike="noStrike">
                <a:solidFill>
                  <a:schemeClr val="lt1"/>
                </a:solidFill>
                <a:latin typeface="Calibri"/>
                <a:ea typeface="Calibri"/>
                <a:cs typeface="Calibri"/>
                <a:sym typeface="Calibri"/>
              </a:rPr>
              <a:t>th</a:t>
            </a:r>
            <a:r>
              <a:rPr b="1" i="0" lang="en-GB" sz="3300" u="none" cap="none" strike="noStrike">
                <a:solidFill>
                  <a:schemeClr val="lt1"/>
                </a:solidFill>
                <a:latin typeface="Calibri"/>
                <a:ea typeface="Calibri"/>
                <a:cs typeface="Calibri"/>
                <a:sym typeface="Calibri"/>
              </a:rPr>
              <a:t>—March 30</a:t>
            </a:r>
            <a:r>
              <a:rPr b="1" baseline="30000" i="0" lang="en-GB" sz="3300" u="none" cap="none" strike="noStrike">
                <a:solidFill>
                  <a:schemeClr val="lt1"/>
                </a:solidFill>
                <a:latin typeface="Calibri"/>
                <a:ea typeface="Calibri"/>
                <a:cs typeface="Calibri"/>
                <a:sym typeface="Calibri"/>
              </a:rPr>
              <a:t>th</a:t>
            </a:r>
            <a:r>
              <a:rPr b="1" i="0" lang="en-GB" sz="3300" u="none" cap="none" strike="noStrike">
                <a:solidFill>
                  <a:schemeClr val="lt1"/>
                </a:solidFill>
                <a:latin typeface="Calibri"/>
                <a:ea typeface="Calibri"/>
                <a:cs typeface="Calibri"/>
                <a:sym typeface="Calibri"/>
              </a:rPr>
              <a:t> 2018</a:t>
            </a:r>
            <a:endParaRPr i="0" sz="3300" u="none" cap="none" strike="noStrike">
              <a:solidFill>
                <a:schemeClr val="lt1"/>
              </a:solidFill>
              <a:latin typeface="Calibri"/>
              <a:ea typeface="Calibri"/>
              <a:cs typeface="Calibri"/>
              <a:sym typeface="Calibri"/>
            </a:endParaRPr>
          </a:p>
          <a:p>
            <a:pPr indent="0" lvl="0" marL="0" marR="0" rtl="0" algn="l">
              <a:lnSpc>
                <a:spcPct val="90000"/>
              </a:lnSpc>
              <a:spcBef>
                <a:spcPts val="0"/>
              </a:spcBef>
              <a:spcAft>
                <a:spcPts val="0"/>
              </a:spcAft>
              <a:buClr>
                <a:schemeClr val="dk1"/>
              </a:buClr>
              <a:buSzPts val="3200"/>
              <a:buFont typeface="Calibri"/>
              <a:buNone/>
            </a:pPr>
            <a:r>
              <a:t/>
            </a:r>
            <a:endParaRPr b="1" i="0" sz="3200" u="none" cap="none" strike="noStrike">
              <a:solidFill>
                <a:srgbClr val="FFFFFF"/>
              </a:solidFill>
              <a:latin typeface="Calibri"/>
              <a:ea typeface="Calibri"/>
              <a:cs typeface="Calibri"/>
              <a:sym typeface="Calibri"/>
            </a:endParaRPr>
          </a:p>
          <a:p>
            <a:pPr indent="0" lvl="0" marL="0" marR="0" rtl="0" algn="l">
              <a:lnSpc>
                <a:spcPct val="90000"/>
              </a:lnSpc>
              <a:spcBef>
                <a:spcPts val="0"/>
              </a:spcBef>
              <a:spcAft>
                <a:spcPts val="0"/>
              </a:spcAft>
              <a:buClr>
                <a:schemeClr val="dk1"/>
              </a:buClr>
              <a:buSzPts val="3200"/>
              <a:buFont typeface="Calibri"/>
              <a:buNone/>
            </a:pPr>
            <a:r>
              <a:t/>
            </a:r>
            <a:endParaRPr b="1" i="0" sz="3200" u="none" cap="none" strike="noStrike">
              <a:solidFill>
                <a:srgbClr val="FFFFF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933203" y="218205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A three day journey – setting expectations</a:t>
            </a:r>
            <a:endParaRPr b="0" i="0" sz="4400" u="none" cap="none" strike="noStrike">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Our goals, as trainers and scientists</a:t>
            </a:r>
            <a:endParaRPr b="0" i="0" sz="4400" u="none" cap="none" strike="noStrike">
              <a:solidFill>
                <a:schemeClr val="dk1"/>
              </a:solidFill>
              <a:latin typeface="Calibri"/>
              <a:ea typeface="Calibri"/>
              <a:cs typeface="Calibri"/>
              <a:sym typeface="Calibri"/>
            </a:endParaRPr>
          </a:p>
        </p:txBody>
      </p:sp>
      <p:sp>
        <p:nvSpPr>
          <p:cNvPr id="156" name="Google Shape;156;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Arial"/>
              <a:buNone/>
            </a:pPr>
            <a:r>
              <a:rPr b="0" i="0" lang="en-GB" sz="2800" u="none" cap="none" strike="noStrike">
                <a:solidFill>
                  <a:schemeClr val="dk1"/>
                </a:solidFill>
                <a:latin typeface="Calibri"/>
                <a:ea typeface="Calibri"/>
                <a:cs typeface="Calibri"/>
                <a:sym typeface="Calibri"/>
              </a:rPr>
              <a:t>……To learn by sharing…..</a:t>
            </a:r>
            <a:endParaRPr/>
          </a:p>
          <a:p>
            <a:pPr indent="0" lvl="0" marL="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0" lvl="0" marL="0" marR="0" rtl="0" algn="l">
              <a:lnSpc>
                <a:spcPct val="90000"/>
              </a:lnSpc>
              <a:spcBef>
                <a:spcPts val="1000"/>
              </a:spcBef>
              <a:spcAft>
                <a:spcPts val="0"/>
              </a:spcAft>
              <a:buClr>
                <a:schemeClr val="dk1"/>
              </a:buClr>
              <a:buSzPts val="2800"/>
              <a:buFont typeface="Arial"/>
              <a:buNone/>
            </a:pPr>
            <a:r>
              <a:rPr b="0" i="0" lang="en-GB" sz="2800" u="none" cap="none" strike="noStrike">
                <a:solidFill>
                  <a:schemeClr val="dk1"/>
                </a:solidFill>
                <a:latin typeface="Calibri"/>
                <a:ea typeface="Calibri"/>
                <a:cs typeface="Calibri"/>
                <a:sym typeface="Calibri"/>
              </a:rPr>
              <a:t>…To gain a new cultural perspective…</a:t>
            </a:r>
            <a:endParaRPr/>
          </a:p>
          <a:p>
            <a:pPr indent="0" lvl="0" marL="0" marR="0" rtl="0" algn="l">
              <a:lnSpc>
                <a:spcPct val="90000"/>
              </a:lnSpc>
              <a:spcBef>
                <a:spcPts val="1000"/>
              </a:spcBef>
              <a:spcAft>
                <a:spcPts val="0"/>
              </a:spcAft>
              <a:buClr>
                <a:schemeClr val="dk1"/>
              </a:buClr>
              <a:buSzPts val="2800"/>
              <a:buFont typeface="Arial"/>
              <a:buNone/>
            </a:pPr>
            <a:r>
              <a:rPr b="0" i="0" lang="en-GB" sz="2800" u="none" cap="none" strike="noStrike">
                <a:solidFill>
                  <a:schemeClr val="dk1"/>
                </a:solidFill>
                <a:latin typeface="Calibri"/>
                <a:ea typeface="Calibri"/>
                <a:cs typeface="Calibri"/>
                <a:sym typeface="Calibri"/>
              </a:rPr>
              <a:t>and</a:t>
            </a:r>
            <a:endParaRPr/>
          </a:p>
          <a:p>
            <a:pPr indent="0" lvl="0" marL="0" marR="0" rtl="0" algn="l">
              <a:lnSpc>
                <a:spcPct val="90000"/>
              </a:lnSpc>
              <a:spcBef>
                <a:spcPts val="1000"/>
              </a:spcBef>
              <a:spcAft>
                <a:spcPts val="0"/>
              </a:spcAft>
              <a:buClr>
                <a:schemeClr val="dk1"/>
              </a:buClr>
              <a:buSzPts val="2800"/>
              <a:buFont typeface="Arial"/>
              <a:buNone/>
            </a:pPr>
            <a:r>
              <a:rPr b="0" i="0" lang="en-GB" sz="2800" u="none" cap="none" strike="noStrike">
                <a:solidFill>
                  <a:schemeClr val="dk1"/>
                </a:solidFill>
                <a:latin typeface="Calibri"/>
                <a:ea typeface="Calibri"/>
                <a:cs typeface="Calibri"/>
                <a:sym typeface="Calibri"/>
              </a:rPr>
              <a:t>..Use the new knowledge to help prepare better international courses in the future..</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What are your expectations from the course?</a:t>
            </a:r>
            <a:endParaRPr b="0" i="0" sz="4400" u="none" cap="none" strike="noStrike">
              <a:solidFill>
                <a:schemeClr val="dk1"/>
              </a:solidFill>
              <a:latin typeface="Calibri"/>
              <a:ea typeface="Calibri"/>
              <a:cs typeface="Calibri"/>
              <a:sym typeface="Calibri"/>
            </a:endParaRPr>
          </a:p>
        </p:txBody>
      </p:sp>
      <p:sp>
        <p:nvSpPr>
          <p:cNvPr id="162" name="Google Shape;162;p2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Write these, on the stickers – 3min</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We’ll collect and read back!</a:t>
            </a:r>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We’ll try adapt the course to meet your expectations</a:t>
            </a:r>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5"/>
          <p:cNvSpPr txBox="1"/>
          <p:nvPr>
            <p:ph type="title"/>
          </p:nvPr>
        </p:nvSpPr>
        <p:spPr>
          <a:xfrm>
            <a:off x="620485" y="82323"/>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General - What will we expect from you</a:t>
            </a:r>
            <a:endParaRPr/>
          </a:p>
        </p:txBody>
      </p:sp>
      <p:sp>
        <p:nvSpPr>
          <p:cNvPr id="169" name="Google Shape;169;p25"/>
          <p:cNvSpPr txBox="1"/>
          <p:nvPr>
            <p:ph idx="1" type="body"/>
          </p:nvPr>
        </p:nvSpPr>
        <p:spPr>
          <a:xfrm>
            <a:off x="620485" y="1230465"/>
            <a:ext cx="10515600" cy="522514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Arial"/>
              <a:buNone/>
            </a:pPr>
            <a:r>
              <a:rPr b="0" i="1" lang="en-GB" sz="2800" u="sng" cap="none" strike="noStrike">
                <a:solidFill>
                  <a:schemeClr val="dk1"/>
                </a:solidFill>
                <a:latin typeface="Calibri"/>
                <a:ea typeface="Calibri"/>
                <a:cs typeface="Calibri"/>
                <a:sym typeface="Calibri"/>
              </a:rPr>
              <a:t>Be prepared to:</a:t>
            </a:r>
            <a:endParaRPr b="0" i="0" sz="2800" u="none" cap="none" strike="noStrike">
              <a:solidFill>
                <a:schemeClr val="dk1"/>
              </a:solidFill>
              <a:latin typeface="Calibri"/>
              <a:ea typeface="Calibri"/>
              <a:cs typeface="Calibri"/>
              <a:sym typeface="Calibri"/>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Work hard on set reading, speaking and writing tasks</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Talk, interact and mix with and learn from peers and trainers</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Participate in full in individual and team activities</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Receive individual feedback as well as class feedback</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Express opinions and contribute to the workshop</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Encourage and support a trust based, open learning environment</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Reflect on your learning, new ideas and concepts</a:t>
            </a:r>
            <a:endParaRPr/>
          </a:p>
          <a:p>
            <a:pPr indent="-228600" lvl="0" marL="228600" marR="0" rtl="0" algn="l">
              <a:lnSpc>
                <a:spcPct val="90000"/>
              </a:lnSpc>
              <a:spcBef>
                <a:spcPts val="1000"/>
              </a:spcBef>
              <a:spcAft>
                <a:spcPts val="0"/>
              </a:spcAft>
              <a:buClr>
                <a:schemeClr val="dk1"/>
              </a:buClr>
              <a:buSzPts val="2800"/>
              <a:buFont typeface="Arial"/>
              <a:buChar char="•"/>
            </a:pPr>
            <a:r>
              <a:rPr b="1" i="0" lang="en-GB" sz="2800" u="none" cap="none" strike="noStrike">
                <a:solidFill>
                  <a:schemeClr val="dk1"/>
                </a:solidFill>
                <a:latin typeface="Calibri"/>
                <a:ea typeface="Calibri"/>
                <a:cs typeface="Calibri"/>
                <a:sym typeface="Calibri"/>
              </a:rPr>
              <a:t>….do the homework…</a:t>
            </a:r>
            <a:endParaRPr/>
          </a:p>
          <a:p>
            <a:pPr indent="-228600" lvl="0" marL="228600" marR="0" rtl="0" algn="l">
              <a:lnSpc>
                <a:spcPct val="90000"/>
              </a:lnSpc>
              <a:spcBef>
                <a:spcPts val="1000"/>
              </a:spcBef>
              <a:spcAft>
                <a:spcPts val="0"/>
              </a:spcAft>
              <a:buClr>
                <a:schemeClr val="dk1"/>
              </a:buClr>
              <a:buSzPts val="2800"/>
              <a:buFont typeface="Arial"/>
              <a:buChar char="•"/>
            </a:pPr>
            <a:r>
              <a:rPr b="1" i="0" lang="en-GB" sz="2800" u="none" cap="none" strike="noStrike">
                <a:solidFill>
                  <a:schemeClr val="dk1"/>
                </a:solidFill>
                <a:latin typeface="Calibri"/>
                <a:ea typeface="Calibri"/>
                <a:cs typeface="Calibri"/>
                <a:sym typeface="Calibri"/>
              </a:rPr>
              <a:t>…get that prize…</a:t>
            </a:r>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General - What you should expect from us?</a:t>
            </a:r>
            <a:endParaRPr/>
          </a:p>
        </p:txBody>
      </p:sp>
      <p:sp>
        <p:nvSpPr>
          <p:cNvPr id="175" name="Google Shape;175;p2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We'll keep an open mind</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Give you genuine feedback</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Do our best to liven up delivery</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Provide you with lots of activities</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Provide examples from personal and professional experience</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Motivate you</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Keep you informed of where we are in the schedule</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Try to ensure that everyone has a chance to contribute</a:t>
            </a:r>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7"/>
          <p:cNvSpPr txBox="1"/>
          <p:nvPr>
            <p:ph idx="1" type="body"/>
          </p:nvPr>
        </p:nvSpPr>
        <p:spPr>
          <a:xfrm>
            <a:off x="838200" y="309647"/>
            <a:ext cx="10515600" cy="5867316"/>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SzPts val="7200"/>
              <a:buFont typeface="Arial"/>
              <a:buNone/>
            </a:pPr>
            <a:r>
              <a:rPr b="0" i="0" lang="en-GB" sz="7200" u="none" cap="none" strike="noStrike">
                <a:solidFill>
                  <a:schemeClr val="dk1"/>
                </a:solidFill>
                <a:latin typeface="Calibri"/>
                <a:ea typeface="Calibri"/>
                <a:cs typeface="Calibri"/>
                <a:sym typeface="Calibri"/>
              </a:rPr>
              <a:t>A three days journey </a:t>
            </a:r>
            <a:endParaRPr b="0" i="0" sz="8000" u="none" cap="none" strike="noStrike">
              <a:solidFill>
                <a:srgbClr val="00000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Day by day agenda</a:t>
            </a:r>
            <a:endParaRPr b="0" i="0" sz="4400" u="none" cap="none" strike="noStrike">
              <a:solidFill>
                <a:schemeClr val="dk1"/>
              </a:solidFill>
              <a:latin typeface="Calibri"/>
              <a:ea typeface="Calibri"/>
              <a:cs typeface="Calibri"/>
              <a:sym typeface="Calibri"/>
            </a:endParaRPr>
          </a:p>
        </p:txBody>
      </p:sp>
      <p:sp>
        <p:nvSpPr>
          <p:cNvPr id="187" name="Google Shape;187;p2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50800" lvl="0" marL="228600" marR="0" rtl="0" algn="l">
              <a:lnSpc>
                <a:spcPct val="90000"/>
              </a:lnSpc>
              <a:spcBef>
                <a:spcPts val="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29"/>
          <p:cNvSpPr txBox="1"/>
          <p:nvPr>
            <p:ph type="title"/>
          </p:nvPr>
        </p:nvSpPr>
        <p:spPr>
          <a:xfrm>
            <a:off x="223520" y="1950085"/>
            <a:ext cx="11805920" cy="2357755"/>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959"/>
              <a:buFont typeface="Calibri"/>
              <a:buNone/>
            </a:pPr>
            <a:r>
              <a:rPr b="0" i="0" lang="en-GB" sz="3000" u="none" cap="none" strike="noStrike">
                <a:solidFill>
                  <a:schemeClr val="dk1"/>
                </a:solidFill>
                <a:latin typeface="Calibri"/>
                <a:ea typeface="Calibri"/>
                <a:cs typeface="Calibri"/>
                <a:sym typeface="Calibri"/>
              </a:rPr>
              <a:t>End of course feedback expected</a:t>
            </a:r>
            <a:br>
              <a:rPr b="0" i="0" lang="en-GB" sz="3000" u="none" cap="none" strike="noStrike">
                <a:solidFill>
                  <a:schemeClr val="dk1"/>
                </a:solidFill>
                <a:latin typeface="Calibri"/>
                <a:ea typeface="Calibri"/>
                <a:cs typeface="Calibri"/>
                <a:sym typeface="Calibri"/>
              </a:rPr>
            </a:br>
            <a:br>
              <a:rPr b="0" i="0" lang="en-GB" sz="3000" u="none" cap="none" strike="noStrike">
                <a:solidFill>
                  <a:schemeClr val="dk1"/>
                </a:solidFill>
                <a:latin typeface="Calibri"/>
                <a:ea typeface="Calibri"/>
                <a:cs typeface="Calibri"/>
                <a:sym typeface="Calibri"/>
              </a:rPr>
            </a:br>
            <a:r>
              <a:rPr b="0" i="0" lang="en-GB" sz="3000" u="sng" cap="none" strike="noStrike">
                <a:solidFill>
                  <a:schemeClr val="hlink"/>
                </a:solidFill>
                <a:latin typeface="Calibri"/>
                <a:ea typeface="Calibri"/>
                <a:cs typeface="Calibri"/>
                <a:sym typeface="Calibri"/>
                <a:hlinkClick r:id="rId3"/>
              </a:rPr>
              <a:t>https://coventry.onlinesurveys.ac.uk/nepal_iot_summer_school</a:t>
            </a:r>
            <a:endParaRPr b="0" i="0" sz="3000" u="none" cap="none" strike="noStrike">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graphicFrame>
        <p:nvGraphicFramePr>
          <p:cNvPr id="197" name="Google Shape;197;p30"/>
          <p:cNvGraphicFramePr/>
          <p:nvPr/>
        </p:nvGraphicFramePr>
        <p:xfrm>
          <a:off x="1141136" y="2153494"/>
          <a:ext cx="3000000" cy="3000000"/>
        </p:xfrm>
        <a:graphic>
          <a:graphicData uri="http://schemas.openxmlformats.org/drawingml/2006/table">
            <a:tbl>
              <a:tblPr bandRow="1" firstRow="1">
                <a:noFill/>
                <a:tableStyleId>{6ED79CD4-1E05-46A7-830A-EFF252CA4A5B}</a:tableStyleId>
              </a:tblPr>
              <a:tblGrid>
                <a:gridCol w="1821100"/>
                <a:gridCol w="2001650"/>
                <a:gridCol w="3641050"/>
                <a:gridCol w="2422450"/>
                <a:gridCol w="337300"/>
              </a:tblGrid>
              <a:tr h="355600">
                <a:tc>
                  <a:txBody>
                    <a:bodyPr>
                      <a:noAutofit/>
                    </a:bodyPr>
                    <a:lstStyle/>
                    <a:p>
                      <a:pPr indent="0" lvl="0" marL="0" marR="0" rtl="0" algn="ctr">
                        <a:spcBef>
                          <a:spcPts val="0"/>
                        </a:spcBef>
                        <a:spcAft>
                          <a:spcPts val="0"/>
                        </a:spcAft>
                        <a:buNone/>
                      </a:pPr>
                      <a:r>
                        <a:rPr lang="en-GB" sz="2800" u="none" cap="none" strike="noStrike"/>
                        <a:t>SESSION 1.1</a:t>
                      </a:r>
                      <a:endParaRPr sz="2800" u="none" cap="none" strike="noStrike">
                        <a:latin typeface="Times New Roman"/>
                        <a:ea typeface="Times New Roman"/>
                        <a:cs typeface="Times New Roman"/>
                        <a:sym typeface="Times New Roman"/>
                      </a:endParaRPr>
                    </a:p>
                  </a:txBody>
                  <a:tcPr marT="0" marB="0" marR="68575" marL="68575"/>
                </a:tc>
                <a:tc>
                  <a:txBody>
                    <a:bodyPr>
                      <a:noAutofit/>
                    </a:bodyPr>
                    <a:lstStyle/>
                    <a:p>
                      <a:pPr indent="0" lvl="0" marL="0" marR="0" rtl="0" algn="r">
                        <a:spcBef>
                          <a:spcPts val="0"/>
                        </a:spcBef>
                        <a:spcAft>
                          <a:spcPts val="0"/>
                        </a:spcAft>
                        <a:buNone/>
                      </a:pPr>
                      <a:r>
                        <a:rPr lang="en-GB" sz="2800" u="none" cap="none" strike="noStrike"/>
                        <a:t>09:30-11:00</a:t>
                      </a:r>
                      <a:endParaRPr sz="2800" u="none" cap="none" strike="noStrike">
                        <a:latin typeface="Times New Roman"/>
                        <a:ea typeface="Times New Roman"/>
                        <a:cs typeface="Times New Roman"/>
                        <a:sym typeface="Times New Roman"/>
                      </a:endParaRPr>
                    </a:p>
                  </a:txBody>
                  <a:tcPr marT="0" marB="0" marR="68575" marL="68575"/>
                </a:tc>
                <a:tc>
                  <a:txBody>
                    <a:bodyPr>
                      <a:noAutofit/>
                    </a:bodyPr>
                    <a:lstStyle/>
                    <a:p>
                      <a:pPr indent="0" lvl="0" marL="0" marR="0" rtl="0" algn="l">
                        <a:spcBef>
                          <a:spcPts val="0"/>
                        </a:spcBef>
                        <a:spcAft>
                          <a:spcPts val="0"/>
                        </a:spcAft>
                        <a:buNone/>
                      </a:pPr>
                      <a:r>
                        <a:rPr lang="en-GB" sz="2800" u="none" cap="none" strike="noStrike"/>
                        <a:t>SCIENTIFIC COMMUNICATIONS</a:t>
                      </a:r>
                      <a:endParaRPr sz="2800" u="none" cap="none" strike="noStrike"/>
                    </a:p>
                    <a:p>
                      <a:pPr indent="0" lvl="0" marL="0" marR="0" rtl="0" algn="l">
                        <a:spcBef>
                          <a:spcPts val="0"/>
                        </a:spcBef>
                        <a:spcAft>
                          <a:spcPts val="0"/>
                        </a:spcAft>
                        <a:buNone/>
                      </a:pPr>
                      <a:r>
                        <a:rPr lang="en-GB" sz="2800" u="none" cap="none" strike="noStrike"/>
                        <a:t> </a:t>
                      </a:r>
                      <a:endParaRPr sz="2800" u="none" cap="none" strike="noStrike">
                        <a:latin typeface="Times New Roman"/>
                        <a:ea typeface="Times New Roman"/>
                        <a:cs typeface="Times New Roman"/>
                        <a:sym typeface="Times New Roman"/>
                      </a:endParaRPr>
                    </a:p>
                  </a:txBody>
                  <a:tcPr marT="0" marB="0" marR="68575" marL="68575"/>
                </a:tc>
                <a:tc>
                  <a:txBody>
                    <a:bodyPr>
                      <a:noAutofit/>
                    </a:bodyPr>
                    <a:lstStyle/>
                    <a:p>
                      <a:pPr indent="0" lvl="0" marL="0" marR="0" rtl="0" algn="ctr">
                        <a:spcBef>
                          <a:spcPts val="0"/>
                        </a:spcBef>
                        <a:spcAft>
                          <a:spcPts val="0"/>
                        </a:spcAft>
                        <a:buNone/>
                      </a:pPr>
                      <a:r>
                        <a:rPr lang="en-GB" sz="2800" u="none" cap="none" strike="noStrike"/>
                        <a:t>PRESENTATION</a:t>
                      </a:r>
                      <a:endParaRPr sz="2800" u="none" cap="none" strike="noStrike">
                        <a:latin typeface="Times New Roman"/>
                        <a:ea typeface="Times New Roman"/>
                        <a:cs typeface="Times New Roman"/>
                        <a:sym typeface="Times New Roman"/>
                      </a:endParaRPr>
                    </a:p>
                  </a:txBody>
                  <a:tcPr marT="0" marB="0" marR="68575" marL="68575"/>
                </a:tc>
                <a:tc>
                  <a:txBody>
                    <a:bodyPr>
                      <a:noAutofit/>
                    </a:bodyPr>
                    <a:lstStyle/>
                    <a:p>
                      <a:pPr indent="0" lvl="0" marL="0" marR="0" rtl="0" algn="l">
                        <a:spcBef>
                          <a:spcPts val="0"/>
                        </a:spcBef>
                        <a:spcAft>
                          <a:spcPts val="0"/>
                        </a:spcAft>
                        <a:buNone/>
                      </a:pPr>
                      <a:r>
                        <a:t/>
                      </a:r>
                      <a:endParaRPr sz="1200" u="none" cap="none" strike="noStrike">
                        <a:latin typeface="Calibri"/>
                        <a:ea typeface="Calibri"/>
                        <a:cs typeface="Calibri"/>
                        <a:sym typeface="Calibri"/>
                      </a:endParaRPr>
                    </a:p>
                  </a:txBody>
                  <a:tcPr marT="0" marB="0" marR="68575" marL="6857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pic>
        <p:nvPicPr>
          <p:cNvPr id="202" name="Google Shape;202;p31"/>
          <p:cNvPicPr preferRelativeResize="0"/>
          <p:nvPr>
            <p:ph idx="1" type="body"/>
          </p:nvPr>
        </p:nvPicPr>
        <p:blipFill rotWithShape="1">
          <a:blip r:embed="rId3">
            <a:alphaModFix/>
          </a:blip>
          <a:srcRect b="0" l="0" r="0" t="0"/>
          <a:stretch/>
        </p:blipFill>
        <p:spPr>
          <a:xfrm>
            <a:off x="6709559" y="1104405"/>
            <a:ext cx="5031446" cy="3326279"/>
          </a:xfrm>
          <a:prstGeom prst="rect">
            <a:avLst/>
          </a:prstGeom>
          <a:noFill/>
          <a:ln>
            <a:noFill/>
          </a:ln>
        </p:spPr>
      </p:pic>
      <p:sp>
        <p:nvSpPr>
          <p:cNvPr id="203" name="Google Shape;203;p31"/>
          <p:cNvSpPr txBox="1"/>
          <p:nvPr>
            <p:ph type="title"/>
          </p:nvPr>
        </p:nvSpPr>
        <p:spPr>
          <a:xfrm>
            <a:off x="505691" y="210747"/>
            <a:ext cx="10515600" cy="107178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Discussion topics and learning</a:t>
            </a:r>
            <a:endParaRPr b="0" i="0" sz="4400" u="none" cap="none" strike="noStrike">
              <a:solidFill>
                <a:schemeClr val="dk1"/>
              </a:solidFill>
              <a:latin typeface="Calibri"/>
              <a:ea typeface="Calibri"/>
              <a:cs typeface="Calibri"/>
              <a:sym typeface="Calibri"/>
            </a:endParaRPr>
          </a:p>
        </p:txBody>
      </p:sp>
      <p:sp>
        <p:nvSpPr>
          <p:cNvPr id="204" name="Google Shape;204;p31"/>
          <p:cNvSpPr txBox="1"/>
          <p:nvPr/>
        </p:nvSpPr>
        <p:spPr>
          <a:xfrm>
            <a:off x="505691" y="1292218"/>
            <a:ext cx="5965371" cy="3749652"/>
          </a:xfrm>
          <a:prstGeom prst="rect">
            <a:avLst/>
          </a:prstGeom>
          <a:noFill/>
          <a:ln>
            <a:noFill/>
          </a:ln>
        </p:spPr>
        <p:txBody>
          <a:bodyPr anchorCtr="0" anchor="t" bIns="45700" lIns="91425" spcFirstLastPara="1" rIns="91425" wrap="square" tIns="45700">
            <a:noAutofit/>
          </a:bodyPr>
          <a:lstStyle/>
          <a:p>
            <a:pPr indent="-342900" lvl="0" marL="342900" marR="0" rtl="0" algn="l">
              <a:lnSpc>
                <a:spcPct val="90000"/>
              </a:lnSpc>
              <a:spcBef>
                <a:spcPts val="0"/>
              </a:spcBef>
              <a:spcAft>
                <a:spcPts val="0"/>
              </a:spcAft>
              <a:buClr>
                <a:schemeClr val="dk1"/>
              </a:buClr>
              <a:buSzPts val="2800"/>
              <a:buFont typeface="Noto Sans Symbols"/>
              <a:buChar char="∙"/>
            </a:pPr>
            <a:r>
              <a:rPr lang="en-GB" sz="2800">
                <a:solidFill>
                  <a:schemeClr val="dk1"/>
                </a:solidFill>
                <a:latin typeface="Calibri"/>
                <a:ea typeface="Calibri"/>
                <a:cs typeface="Calibri"/>
                <a:sym typeface="Calibri"/>
              </a:rPr>
              <a:t>Why do we communicate research? </a:t>
            </a:r>
            <a:endParaRPr/>
          </a:p>
          <a:p>
            <a:pPr indent="-342900" lvl="0" marL="342900" marR="0" rtl="0" algn="l">
              <a:lnSpc>
                <a:spcPct val="90000"/>
              </a:lnSpc>
              <a:spcBef>
                <a:spcPts val="1000"/>
              </a:spcBef>
              <a:spcAft>
                <a:spcPts val="0"/>
              </a:spcAft>
              <a:buClr>
                <a:schemeClr val="dk1"/>
              </a:buClr>
              <a:buSzPts val="2800"/>
              <a:buFont typeface="Noto Sans Symbols"/>
              <a:buChar char="∙"/>
            </a:pPr>
            <a:r>
              <a:rPr lang="en-GB" sz="2800">
                <a:solidFill>
                  <a:schemeClr val="dk1"/>
                </a:solidFill>
                <a:latin typeface="Calibri"/>
                <a:ea typeface="Calibri"/>
                <a:cs typeface="Calibri"/>
                <a:sym typeface="Calibri"/>
              </a:rPr>
              <a:t>What are the common current means of research communication? </a:t>
            </a:r>
            <a:endParaRPr/>
          </a:p>
          <a:p>
            <a:pPr indent="-342900" lvl="0" marL="342900" marR="0" rtl="0" algn="l">
              <a:lnSpc>
                <a:spcPct val="90000"/>
              </a:lnSpc>
              <a:spcBef>
                <a:spcPts val="1000"/>
              </a:spcBef>
              <a:spcAft>
                <a:spcPts val="0"/>
              </a:spcAft>
              <a:buClr>
                <a:schemeClr val="dk1"/>
              </a:buClr>
              <a:buSzPts val="2800"/>
              <a:buFont typeface="Noto Sans Symbols"/>
              <a:buChar char="∙"/>
            </a:pPr>
            <a:r>
              <a:rPr lang="en-GB" sz="2800">
                <a:solidFill>
                  <a:schemeClr val="dk1"/>
                </a:solidFill>
                <a:latin typeface="Calibri"/>
                <a:ea typeface="Calibri"/>
                <a:cs typeface="Calibri"/>
                <a:sym typeface="Calibri"/>
              </a:rPr>
              <a:t>Choosing your communication method and audience </a:t>
            </a:r>
            <a:endParaRPr/>
          </a:p>
          <a:p>
            <a:pPr indent="-342900" lvl="0" marL="342900" marR="0" rtl="0" algn="l">
              <a:lnSpc>
                <a:spcPct val="90000"/>
              </a:lnSpc>
              <a:spcBef>
                <a:spcPts val="1000"/>
              </a:spcBef>
              <a:spcAft>
                <a:spcPts val="0"/>
              </a:spcAft>
              <a:buClr>
                <a:schemeClr val="dk1"/>
              </a:buClr>
              <a:buSzPts val="2800"/>
              <a:buFont typeface="Noto Sans Symbols"/>
              <a:buChar char="∙"/>
            </a:pPr>
            <a:r>
              <a:rPr lang="en-GB" sz="2800">
                <a:solidFill>
                  <a:schemeClr val="dk1"/>
                </a:solidFill>
                <a:latin typeface="Calibri"/>
                <a:ea typeface="Calibri"/>
                <a:cs typeface="Calibri"/>
                <a:sym typeface="Calibri"/>
              </a:rPr>
              <a:t>Effective verbal communication and the elevator speech</a:t>
            </a:r>
            <a:endParaRPr sz="2800">
              <a:solidFill>
                <a:schemeClr val="dk1"/>
              </a:solidFill>
              <a:latin typeface="Calibri"/>
              <a:ea typeface="Calibri"/>
              <a:cs typeface="Calibri"/>
              <a:sym typeface="Calibri"/>
            </a:endParaRPr>
          </a:p>
        </p:txBody>
      </p:sp>
      <p:sp>
        <p:nvSpPr>
          <p:cNvPr id="205" name="Google Shape;205;p31"/>
          <p:cNvSpPr txBox="1"/>
          <p:nvPr/>
        </p:nvSpPr>
        <p:spPr>
          <a:xfrm>
            <a:off x="6709559" y="4934817"/>
            <a:ext cx="5379522" cy="1643527"/>
          </a:xfrm>
          <a:prstGeom prst="rect">
            <a:avLst/>
          </a:prstGeom>
          <a:solidFill>
            <a:schemeClr val="accent2"/>
          </a:solidFill>
          <a:ln>
            <a:noFill/>
          </a:ln>
        </p:spPr>
        <p:txBody>
          <a:bodyPr anchorCtr="0" anchor="ctr" bIns="45700" lIns="91425" spcFirstLastPara="1" rIns="91425" wrap="square" tIns="45700">
            <a:noAutofit/>
          </a:bodyPr>
          <a:lstStyle/>
          <a:p>
            <a:pPr indent="-285750" lvl="0" marL="285750" marR="0" rtl="0" algn="l">
              <a:lnSpc>
                <a:spcPct val="90000"/>
              </a:lnSpc>
              <a:spcBef>
                <a:spcPts val="0"/>
              </a:spcBef>
              <a:spcAft>
                <a:spcPts val="0"/>
              </a:spcAft>
              <a:buClr>
                <a:srgbClr val="FFFFFF"/>
              </a:buClr>
              <a:buSzPts val="2800"/>
              <a:buFont typeface="Noto Sans Symbols"/>
              <a:buChar char="✓"/>
            </a:pPr>
            <a:r>
              <a:rPr b="1" lang="en-GB" sz="2800">
                <a:solidFill>
                  <a:srgbClr val="FFFFFF"/>
                </a:solidFill>
                <a:latin typeface="Arial"/>
                <a:ea typeface="Arial"/>
                <a:cs typeface="Arial"/>
                <a:sym typeface="Arial"/>
              </a:rPr>
              <a:t>The elevator conversation</a:t>
            </a:r>
            <a:endParaRPr/>
          </a:p>
          <a:p>
            <a:pPr indent="-285750" lvl="0" marL="285750" marR="0" rtl="0" algn="l">
              <a:lnSpc>
                <a:spcPct val="90000"/>
              </a:lnSpc>
              <a:spcBef>
                <a:spcPts val="0"/>
              </a:spcBef>
              <a:spcAft>
                <a:spcPts val="0"/>
              </a:spcAft>
              <a:buClr>
                <a:srgbClr val="FFFFFF"/>
              </a:buClr>
              <a:buSzPts val="2800"/>
              <a:buFont typeface="Noto Sans Symbols"/>
              <a:buChar char="✓"/>
            </a:pPr>
            <a:r>
              <a:rPr b="1" lang="en-GB" sz="2800">
                <a:solidFill>
                  <a:srgbClr val="FFFFFF"/>
                </a:solidFill>
                <a:latin typeface="Arial"/>
                <a:ea typeface="Arial"/>
                <a:cs typeface="Arial"/>
                <a:sym typeface="Arial"/>
              </a:rPr>
              <a:t>The awkward moment</a:t>
            </a:r>
            <a:endParaRPr/>
          </a:p>
          <a:p>
            <a:pPr indent="-285750" lvl="0" marL="285750" marR="0" rtl="0" algn="l">
              <a:lnSpc>
                <a:spcPct val="90000"/>
              </a:lnSpc>
              <a:spcBef>
                <a:spcPts val="0"/>
              </a:spcBef>
              <a:spcAft>
                <a:spcPts val="0"/>
              </a:spcAft>
              <a:buClr>
                <a:srgbClr val="FFFFFF"/>
              </a:buClr>
              <a:buSzPts val="2800"/>
              <a:buFont typeface="Noto Sans Symbols"/>
              <a:buChar char="✓"/>
            </a:pPr>
            <a:r>
              <a:rPr b="1" lang="en-GB" sz="2800">
                <a:solidFill>
                  <a:srgbClr val="FFFFFF"/>
                </a:solidFill>
                <a:latin typeface="Arial"/>
                <a:ea typeface="Arial"/>
                <a:cs typeface="Arial"/>
                <a:sym typeface="Arial"/>
              </a:rPr>
              <a:t>The follow-up</a:t>
            </a:r>
            <a:endParaRPr/>
          </a:p>
          <a:p>
            <a:pPr indent="-285750" lvl="0" marL="285750" marR="0" rtl="0" algn="l">
              <a:lnSpc>
                <a:spcPct val="90000"/>
              </a:lnSpc>
              <a:spcBef>
                <a:spcPts val="0"/>
              </a:spcBef>
              <a:spcAft>
                <a:spcPts val="0"/>
              </a:spcAft>
              <a:buClr>
                <a:srgbClr val="FFFFFF"/>
              </a:buClr>
              <a:buSzPts val="2800"/>
              <a:buFont typeface="Noto Sans Symbols"/>
              <a:buChar char="✓"/>
            </a:pPr>
            <a:r>
              <a:rPr b="1" lang="en-GB" sz="2800">
                <a:solidFill>
                  <a:srgbClr val="FFFFFF"/>
                </a:solidFill>
                <a:latin typeface="Arial"/>
                <a:ea typeface="Arial"/>
                <a:cs typeface="Arial"/>
                <a:sym typeface="Arial"/>
              </a:rPr>
              <a:t>Google is your friend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4"/>
          <p:cNvSpPr txBox="1"/>
          <p:nvPr/>
        </p:nvSpPr>
        <p:spPr>
          <a:xfrm>
            <a:off x="190005" y="448708"/>
            <a:ext cx="7623959" cy="560153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GB" sz="3200" u="none" cap="none" strike="noStrike">
                <a:solidFill>
                  <a:schemeClr val="dk1"/>
                </a:solidFill>
                <a:latin typeface="Calibri"/>
                <a:ea typeface="Calibri"/>
                <a:cs typeface="Calibri"/>
                <a:sym typeface="Calibri"/>
              </a:rPr>
              <a:t>Sponsored by:</a:t>
            </a:r>
            <a:endParaRPr>
              <a:latin typeface="Calibri"/>
              <a:ea typeface="Calibri"/>
              <a:cs typeface="Calibri"/>
              <a:sym typeface="Calibri"/>
            </a:endParaRPr>
          </a:p>
          <a:p>
            <a:pPr indent="0" lvl="0" marL="0" marR="0" rtl="0" algn="l">
              <a:spcBef>
                <a:spcPts val="0"/>
              </a:spcBef>
              <a:spcAft>
                <a:spcPts val="0"/>
              </a:spcAft>
              <a:buNone/>
            </a:pPr>
            <a:br>
              <a:rPr b="1" lang="en-GB" sz="3200">
                <a:solidFill>
                  <a:schemeClr val="dk1"/>
                </a:solidFill>
                <a:latin typeface="Calibri"/>
                <a:ea typeface="Calibri"/>
                <a:cs typeface="Calibri"/>
                <a:sym typeface="Calibri"/>
              </a:rPr>
            </a:br>
            <a:r>
              <a:rPr b="1" lang="en-GB" sz="3200">
                <a:solidFill>
                  <a:schemeClr val="dk1"/>
                </a:solidFill>
                <a:latin typeface="Calibri"/>
                <a:ea typeface="Calibri"/>
                <a:cs typeface="Calibri"/>
                <a:sym typeface="Calibri"/>
              </a:rPr>
              <a:t>Engineering and Physical Research Council UK (EPSRC) through the HELP-Refugees project</a:t>
            </a:r>
            <a:endParaRPr>
              <a:latin typeface="Calibri"/>
              <a:ea typeface="Calibri"/>
              <a:cs typeface="Calibri"/>
              <a:sym typeface="Calibri"/>
            </a:endParaRPr>
          </a:p>
          <a:p>
            <a:pPr indent="0" lvl="0" marL="0" marR="0" rtl="0" algn="l">
              <a:spcBef>
                <a:spcPts val="0"/>
              </a:spcBef>
              <a:spcAft>
                <a:spcPts val="0"/>
              </a:spcAft>
              <a:buNone/>
            </a:pPr>
            <a:r>
              <a:rPr b="1" lang="en-GB" sz="2800">
                <a:solidFill>
                  <a:srgbClr val="00B050"/>
                </a:solidFill>
                <a:latin typeface="Calibri"/>
                <a:ea typeface="Calibri"/>
                <a:cs typeface="Calibri"/>
                <a:sym typeface="Calibri"/>
              </a:rPr>
              <a:t>Humanitarian Energy for Displaced Populations in Refugee Camps and informal Settings – HELP</a:t>
            </a:r>
            <a:endParaRPr>
              <a:latin typeface="Calibri"/>
              <a:ea typeface="Calibri"/>
              <a:cs typeface="Calibri"/>
              <a:sym typeface="Calibri"/>
            </a:endParaRPr>
          </a:p>
          <a:p>
            <a:pPr indent="0" lvl="0" marL="0" marR="0" rtl="0" algn="l">
              <a:spcBef>
                <a:spcPts val="0"/>
              </a:spcBef>
              <a:spcAft>
                <a:spcPts val="0"/>
              </a:spcAft>
              <a:buNone/>
            </a:pPr>
            <a:r>
              <a:t/>
            </a:r>
            <a:endParaRPr b="1" sz="3200">
              <a:solidFill>
                <a:schemeClr val="dk1"/>
              </a:solidFill>
              <a:latin typeface="Calibri"/>
              <a:ea typeface="Calibri"/>
              <a:cs typeface="Calibri"/>
              <a:sym typeface="Calibri"/>
            </a:endParaRPr>
          </a:p>
          <a:p>
            <a:pPr indent="0" lvl="0" marL="0" marR="0" rtl="0" algn="l">
              <a:spcBef>
                <a:spcPts val="0"/>
              </a:spcBef>
              <a:spcAft>
                <a:spcPts val="0"/>
              </a:spcAft>
              <a:buNone/>
            </a:pPr>
            <a:r>
              <a:rPr b="1" lang="en-GB" sz="3200">
                <a:solidFill>
                  <a:schemeClr val="dk1"/>
                </a:solidFill>
                <a:latin typeface="Calibri"/>
                <a:ea typeface="Calibri"/>
                <a:cs typeface="Calibri"/>
                <a:sym typeface="Calibri"/>
              </a:rPr>
              <a:t>Hosted by:</a:t>
            </a:r>
            <a:endParaRPr>
              <a:latin typeface="Calibri"/>
              <a:ea typeface="Calibri"/>
              <a:cs typeface="Calibri"/>
              <a:sym typeface="Calibri"/>
            </a:endParaRPr>
          </a:p>
          <a:p>
            <a:pPr indent="0" lvl="0" marL="0" marR="0" rtl="0" algn="l">
              <a:spcBef>
                <a:spcPts val="0"/>
              </a:spcBef>
              <a:spcAft>
                <a:spcPts val="0"/>
              </a:spcAft>
              <a:buNone/>
            </a:pPr>
            <a:r>
              <a:rPr b="1" lang="en-GB" sz="3200">
                <a:solidFill>
                  <a:schemeClr val="dk1"/>
                </a:solidFill>
                <a:latin typeface="Calibri"/>
                <a:ea typeface="Calibri"/>
                <a:cs typeface="Calibri"/>
                <a:sym typeface="Calibri"/>
              </a:rPr>
              <a:t>Softwarica IT College, Nepal</a:t>
            </a:r>
            <a:endParaRPr>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98" name="Google Shape;98;p14"/>
          <p:cNvPicPr preferRelativeResize="0"/>
          <p:nvPr/>
        </p:nvPicPr>
        <p:blipFill rotWithShape="1">
          <a:blip r:embed="rId3">
            <a:alphaModFix/>
          </a:blip>
          <a:srcRect b="0" l="0" r="0" t="0"/>
          <a:stretch/>
        </p:blipFill>
        <p:spPr>
          <a:xfrm>
            <a:off x="8003969" y="3512542"/>
            <a:ext cx="3869619" cy="2930070"/>
          </a:xfrm>
          <a:prstGeom prst="rect">
            <a:avLst/>
          </a:prstGeom>
          <a:noFill/>
          <a:ln>
            <a:noFill/>
          </a:ln>
        </p:spPr>
      </p:pic>
      <p:sp>
        <p:nvSpPr>
          <p:cNvPr id="99" name="Google Shape;99;p14"/>
          <p:cNvSpPr txBox="1"/>
          <p:nvPr/>
        </p:nvSpPr>
        <p:spPr>
          <a:xfrm>
            <a:off x="8003969" y="571818"/>
            <a:ext cx="3869618" cy="267765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GB" sz="2800" u="sng">
                <a:solidFill>
                  <a:schemeClr val="dk1"/>
                </a:solidFill>
                <a:latin typeface="Calibri"/>
                <a:ea typeface="Calibri"/>
                <a:cs typeface="Calibri"/>
                <a:sym typeface="Calibri"/>
              </a:rPr>
              <a:t>Delivered by:</a:t>
            </a:r>
            <a:endParaRPr>
              <a:latin typeface="Calibri"/>
              <a:ea typeface="Calibri"/>
              <a:cs typeface="Calibri"/>
              <a:sym typeface="Calibri"/>
            </a:endParaRPr>
          </a:p>
          <a:p>
            <a:pPr indent="0" lvl="0" marL="0" marR="0" rtl="0" algn="l">
              <a:spcBef>
                <a:spcPts val="0"/>
              </a:spcBef>
              <a:spcAft>
                <a:spcPts val="0"/>
              </a:spcAft>
              <a:buNone/>
            </a:pPr>
            <a:r>
              <a:rPr b="1" lang="en-GB" sz="2800">
                <a:solidFill>
                  <a:schemeClr val="dk1"/>
                </a:solidFill>
                <a:latin typeface="Calibri"/>
                <a:ea typeface="Calibri"/>
                <a:cs typeface="Calibri"/>
                <a:sym typeface="Calibri"/>
              </a:rPr>
              <a:t>Coventry University, Cogent labs team, Faculty of Engineering, Environment and Computing</a:t>
            </a:r>
            <a:endParaRPr b="1" sz="280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1" i="0" lang="en-GB" sz="4400" u="none" cap="none" strike="noStrike">
                <a:solidFill>
                  <a:schemeClr val="dk1"/>
                </a:solidFill>
                <a:latin typeface="Calibri"/>
                <a:ea typeface="Calibri"/>
                <a:cs typeface="Calibri"/>
                <a:sym typeface="Calibri"/>
              </a:rPr>
              <a:t>Why do we communicate research? </a:t>
            </a:r>
            <a:endParaRPr b="1" i="0" sz="4400" u="none" cap="none" strike="noStrike">
              <a:solidFill>
                <a:schemeClr val="dk1"/>
              </a:solidFill>
              <a:latin typeface="Calibri"/>
              <a:ea typeface="Calibri"/>
              <a:cs typeface="Calibri"/>
              <a:sym typeface="Calibri"/>
            </a:endParaRPr>
          </a:p>
        </p:txBody>
      </p:sp>
      <p:sp>
        <p:nvSpPr>
          <p:cNvPr id="211" name="Google Shape;211;p32"/>
          <p:cNvSpPr txBox="1"/>
          <p:nvPr>
            <p:ph idx="1" type="body"/>
          </p:nvPr>
        </p:nvSpPr>
        <p:spPr>
          <a:xfrm>
            <a:off x="851065" y="1837500"/>
            <a:ext cx="11131138"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Quick class exercise – 5+5min</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5min</a:t>
            </a:r>
            <a:endParaRPr/>
          </a:p>
          <a:p>
            <a:pPr indent="-228600" lvl="1" marL="685800" marR="0" rtl="0" algn="l">
              <a:lnSpc>
                <a:spcPct val="90000"/>
              </a:lnSpc>
              <a:spcBef>
                <a:spcPts val="5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In groups, come up with as many </a:t>
            </a:r>
            <a:r>
              <a:rPr b="1" i="0" lang="en-GB" sz="2400" u="none" cap="none" strike="noStrike">
                <a:solidFill>
                  <a:schemeClr val="dk1"/>
                </a:solidFill>
                <a:latin typeface="Calibri"/>
                <a:ea typeface="Calibri"/>
                <a:cs typeface="Calibri"/>
                <a:sym typeface="Calibri"/>
              </a:rPr>
              <a:t>reasons</a:t>
            </a:r>
            <a:r>
              <a:rPr b="0" i="0" lang="en-GB" sz="2400" u="none" cap="none" strike="noStrike">
                <a:solidFill>
                  <a:schemeClr val="dk1"/>
                </a:solidFill>
                <a:latin typeface="Calibri"/>
                <a:ea typeface="Calibri"/>
                <a:cs typeface="Calibri"/>
                <a:sym typeface="Calibri"/>
              </a:rPr>
              <a:t> for communicating research as you can</a:t>
            </a:r>
            <a:endParaRPr/>
          </a:p>
          <a:p>
            <a:pPr indent="-228600" lvl="1" marL="685800" marR="0" rtl="0" algn="l">
              <a:lnSpc>
                <a:spcPct val="90000"/>
              </a:lnSpc>
              <a:spcBef>
                <a:spcPts val="5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Write each on a post-it note</a:t>
            </a:r>
            <a:endParaRPr/>
          </a:p>
          <a:p>
            <a:pPr indent="-76200" lvl="1" marL="685800" marR="0" rtl="0" algn="l">
              <a:lnSpc>
                <a:spcPct val="90000"/>
              </a:lnSpc>
              <a:spcBef>
                <a:spcPts val="50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a:p>
            <a:pPr indent="-76200" lvl="1" marL="685800" marR="0" rtl="0" algn="l">
              <a:lnSpc>
                <a:spcPct val="90000"/>
              </a:lnSpc>
              <a:spcBef>
                <a:spcPts val="50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+5min</a:t>
            </a:r>
            <a:endParaRPr/>
          </a:p>
          <a:p>
            <a:pPr indent="-228600" lvl="1" marL="685800" marR="0" rtl="0" algn="l">
              <a:lnSpc>
                <a:spcPct val="90000"/>
              </a:lnSpc>
              <a:spcBef>
                <a:spcPts val="5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Report to class, iteratively</a:t>
            </a:r>
            <a:endParaRPr/>
          </a:p>
          <a:p>
            <a:pPr indent="-228600" lvl="1" marL="685800" marR="0" rtl="0" algn="l">
              <a:lnSpc>
                <a:spcPct val="90000"/>
              </a:lnSpc>
              <a:spcBef>
                <a:spcPts val="5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Pass all post-it notes to front</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959"/>
              <a:buFont typeface="Calibri"/>
              <a:buNone/>
            </a:pPr>
            <a:r>
              <a:rPr b="1" i="0" lang="en-GB" sz="3959" u="none" cap="none" strike="noStrike">
                <a:solidFill>
                  <a:schemeClr val="dk1"/>
                </a:solidFill>
                <a:latin typeface="Calibri"/>
                <a:ea typeface="Calibri"/>
                <a:cs typeface="Calibri"/>
                <a:sym typeface="Calibri"/>
              </a:rPr>
              <a:t>What are the common current means of research communication? </a:t>
            </a:r>
            <a:br>
              <a:rPr b="1" i="0" lang="en-GB" sz="3959" u="none" cap="none" strike="noStrike">
                <a:solidFill>
                  <a:schemeClr val="dk1"/>
                </a:solidFill>
                <a:latin typeface="Calibri"/>
                <a:ea typeface="Calibri"/>
                <a:cs typeface="Calibri"/>
                <a:sym typeface="Calibri"/>
              </a:rPr>
            </a:br>
            <a:endParaRPr b="1" i="0" sz="3959" u="none" cap="none" strike="noStrike">
              <a:solidFill>
                <a:schemeClr val="dk1"/>
              </a:solidFill>
              <a:latin typeface="Calibri"/>
              <a:ea typeface="Calibri"/>
              <a:cs typeface="Calibri"/>
              <a:sym typeface="Calibri"/>
            </a:endParaRPr>
          </a:p>
        </p:txBody>
      </p:sp>
      <p:sp>
        <p:nvSpPr>
          <p:cNvPr id="217" name="Google Shape;217;p3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Quick class exercise – 10+5min</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10min</a:t>
            </a:r>
            <a:endParaRPr/>
          </a:p>
          <a:p>
            <a:pPr indent="-228600" lvl="1" marL="685800" marR="0" rtl="0" algn="l">
              <a:lnSpc>
                <a:spcPct val="90000"/>
              </a:lnSpc>
              <a:spcBef>
                <a:spcPts val="5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In groups/pairs, come up with as many </a:t>
            </a:r>
            <a:r>
              <a:rPr b="1" i="0" lang="en-GB" sz="2400" u="none" cap="none" strike="noStrike">
                <a:solidFill>
                  <a:schemeClr val="dk1"/>
                </a:solidFill>
                <a:latin typeface="Calibri"/>
                <a:ea typeface="Calibri"/>
                <a:cs typeface="Calibri"/>
                <a:sym typeface="Calibri"/>
              </a:rPr>
              <a:t>means</a:t>
            </a:r>
            <a:r>
              <a:rPr b="0" i="0" lang="en-GB" sz="2400" u="none" cap="none" strike="noStrike">
                <a:solidFill>
                  <a:schemeClr val="dk1"/>
                </a:solidFill>
                <a:latin typeface="Calibri"/>
                <a:ea typeface="Calibri"/>
                <a:cs typeface="Calibri"/>
                <a:sym typeface="Calibri"/>
              </a:rPr>
              <a:t> for communicating research as you can;</a:t>
            </a:r>
            <a:endParaRPr/>
          </a:p>
          <a:p>
            <a:pPr indent="-228600" lvl="1" marL="685800" marR="0" rtl="0" algn="l">
              <a:lnSpc>
                <a:spcPct val="90000"/>
              </a:lnSpc>
              <a:spcBef>
                <a:spcPts val="5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Think about the media, the media type (and what are the implications/nuances), the language, style, anything else you think matters</a:t>
            </a:r>
            <a:endParaRPr/>
          </a:p>
          <a:p>
            <a:pPr indent="-228600" lvl="1" marL="685800" marR="0" rtl="0" algn="l">
              <a:lnSpc>
                <a:spcPct val="90000"/>
              </a:lnSpc>
              <a:spcBef>
                <a:spcPts val="5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Write each on a post-it note</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+5min</a:t>
            </a:r>
            <a:endParaRPr/>
          </a:p>
          <a:p>
            <a:pPr indent="-228600" lvl="1" marL="685800" marR="0" rtl="0" algn="l">
              <a:lnSpc>
                <a:spcPct val="90000"/>
              </a:lnSpc>
              <a:spcBef>
                <a:spcPts val="5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Report to class, iteratively</a:t>
            </a:r>
            <a:endParaRPr/>
          </a:p>
          <a:p>
            <a:pPr indent="-228600" lvl="1" marL="685800" marR="0" rtl="0" algn="l">
              <a:lnSpc>
                <a:spcPct val="90000"/>
              </a:lnSpc>
              <a:spcBef>
                <a:spcPts val="5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Pass all post-it notes to front</a:t>
            </a:r>
            <a:endParaRPr b="0" i="0" sz="2400" u="none" cap="none" strike="noStrike">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4"/>
          <p:cNvSpPr txBox="1"/>
          <p:nvPr/>
        </p:nvSpPr>
        <p:spPr>
          <a:xfrm>
            <a:off x="395412" y="2333685"/>
            <a:ext cx="5043488" cy="452431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GB" sz="3200">
                <a:solidFill>
                  <a:schemeClr val="dk1"/>
                </a:solidFill>
                <a:latin typeface="Calibri"/>
                <a:ea typeface="Calibri"/>
                <a:cs typeface="Calibri"/>
                <a:sym typeface="Calibri"/>
              </a:rPr>
              <a:t>Communication</a:t>
            </a:r>
            <a:r>
              <a:rPr lang="en-GB" sz="3200">
                <a:solidFill>
                  <a:schemeClr val="dk1"/>
                </a:solidFill>
                <a:latin typeface="Calibri"/>
                <a:ea typeface="Calibri"/>
                <a:cs typeface="Calibri"/>
                <a:sym typeface="Calibri"/>
              </a:rPr>
              <a:t> and communication of </a:t>
            </a:r>
            <a:r>
              <a:rPr b="1" lang="en-GB" sz="3200">
                <a:solidFill>
                  <a:schemeClr val="dk1"/>
                </a:solidFill>
                <a:latin typeface="Calibri"/>
                <a:ea typeface="Calibri"/>
                <a:cs typeface="Calibri"/>
                <a:sym typeface="Calibri"/>
              </a:rPr>
              <a:t>research</a:t>
            </a:r>
            <a:r>
              <a:rPr lang="en-GB" sz="3200">
                <a:solidFill>
                  <a:schemeClr val="dk1"/>
                </a:solidFill>
                <a:latin typeface="Calibri"/>
                <a:ea typeface="Calibri"/>
                <a:cs typeface="Calibri"/>
                <a:sym typeface="Calibri"/>
              </a:rPr>
              <a:t> is predicated by:</a:t>
            </a:r>
            <a:endParaRPr/>
          </a:p>
          <a:p>
            <a:pPr indent="-457200" lvl="0" marL="457200" marR="0" rtl="0" algn="l">
              <a:spcBef>
                <a:spcPts val="0"/>
              </a:spcBef>
              <a:spcAft>
                <a:spcPts val="0"/>
              </a:spcAft>
              <a:buClr>
                <a:schemeClr val="dk1"/>
              </a:buClr>
              <a:buSzPts val="3200"/>
              <a:buFont typeface="Calibri"/>
              <a:buChar char="-"/>
            </a:pPr>
            <a:r>
              <a:rPr lang="en-GB" sz="3200">
                <a:solidFill>
                  <a:schemeClr val="dk1"/>
                </a:solidFill>
                <a:latin typeface="Calibri"/>
                <a:ea typeface="Calibri"/>
                <a:cs typeface="Calibri"/>
                <a:sym typeface="Calibri"/>
              </a:rPr>
              <a:t>Having something to say</a:t>
            </a:r>
            <a:endParaRPr/>
          </a:p>
          <a:p>
            <a:pPr indent="-457200" lvl="0" marL="457200" marR="0" rtl="0" algn="l">
              <a:spcBef>
                <a:spcPts val="0"/>
              </a:spcBef>
              <a:spcAft>
                <a:spcPts val="0"/>
              </a:spcAft>
              <a:buClr>
                <a:schemeClr val="dk1"/>
              </a:buClr>
              <a:buSzPts val="3200"/>
              <a:buFont typeface="Calibri"/>
              <a:buChar char="-"/>
            </a:pPr>
            <a:r>
              <a:rPr lang="en-GB" sz="3200">
                <a:solidFill>
                  <a:schemeClr val="dk1"/>
                </a:solidFill>
                <a:latin typeface="Calibri"/>
                <a:ea typeface="Calibri"/>
                <a:cs typeface="Calibri"/>
                <a:sym typeface="Calibri"/>
              </a:rPr>
              <a:t>Being able to say it</a:t>
            </a:r>
            <a:endParaRPr/>
          </a:p>
          <a:p>
            <a:pPr indent="-457200" lvl="0" marL="457200" marR="0" rtl="0" algn="l">
              <a:spcBef>
                <a:spcPts val="0"/>
              </a:spcBef>
              <a:spcAft>
                <a:spcPts val="0"/>
              </a:spcAft>
              <a:buClr>
                <a:schemeClr val="dk1"/>
              </a:buClr>
              <a:buSzPts val="3200"/>
              <a:buFont typeface="Calibri"/>
              <a:buChar char="-"/>
            </a:pPr>
            <a:r>
              <a:rPr lang="en-GB" sz="3200">
                <a:solidFill>
                  <a:schemeClr val="dk1"/>
                </a:solidFill>
                <a:latin typeface="Calibri"/>
                <a:ea typeface="Calibri"/>
                <a:cs typeface="Calibri"/>
                <a:sym typeface="Calibri"/>
              </a:rPr>
              <a:t>Having someone to say it to…</a:t>
            </a:r>
            <a:endParaRPr/>
          </a:p>
          <a:p>
            <a:pPr indent="0" lvl="0" marL="0" marR="0" rtl="0" algn="l">
              <a:spcBef>
                <a:spcPts val="0"/>
              </a:spcBef>
              <a:spcAft>
                <a:spcPts val="0"/>
              </a:spcAft>
              <a:buNone/>
            </a:pPr>
            <a:r>
              <a:rPr lang="en-GB" sz="3200">
                <a:solidFill>
                  <a:schemeClr val="dk1"/>
                </a:solidFill>
                <a:latin typeface="Calibri"/>
                <a:ea typeface="Calibri"/>
                <a:cs typeface="Calibri"/>
                <a:sym typeface="Calibri"/>
              </a:rPr>
              <a:t> </a:t>
            </a:r>
            <a:endParaRPr/>
          </a:p>
          <a:p>
            <a:pPr indent="0" lvl="0" marL="0" marR="0" rtl="0" algn="l">
              <a:spcBef>
                <a:spcPts val="0"/>
              </a:spcBef>
              <a:spcAft>
                <a:spcPts val="0"/>
              </a:spcAft>
              <a:buNone/>
            </a:pPr>
            <a:r>
              <a:t/>
            </a:r>
            <a:endParaRPr sz="3200">
              <a:solidFill>
                <a:schemeClr val="dk1"/>
              </a:solidFill>
              <a:latin typeface="Calibri"/>
              <a:ea typeface="Calibri"/>
              <a:cs typeface="Calibri"/>
              <a:sym typeface="Calibri"/>
            </a:endParaRPr>
          </a:p>
        </p:txBody>
      </p:sp>
      <p:pic>
        <p:nvPicPr>
          <p:cNvPr id="224" name="Google Shape;224;p34"/>
          <p:cNvPicPr preferRelativeResize="0"/>
          <p:nvPr/>
        </p:nvPicPr>
        <p:blipFill rotWithShape="1">
          <a:blip r:embed="rId3">
            <a:alphaModFix/>
          </a:blip>
          <a:srcRect b="0" l="0" r="0" t="0"/>
          <a:stretch/>
        </p:blipFill>
        <p:spPr>
          <a:xfrm>
            <a:off x="5667685" y="1660133"/>
            <a:ext cx="6405562" cy="4804172"/>
          </a:xfrm>
          <a:prstGeom prst="rect">
            <a:avLst/>
          </a:prstGeom>
          <a:noFill/>
          <a:ln>
            <a:noFill/>
          </a:ln>
        </p:spPr>
      </p:pic>
      <p:sp>
        <p:nvSpPr>
          <p:cNvPr id="225" name="Google Shape;225;p34"/>
          <p:cNvSpPr txBox="1"/>
          <p:nvPr/>
        </p:nvSpPr>
        <p:spPr>
          <a:xfrm>
            <a:off x="1294411" y="486889"/>
            <a:ext cx="9981707" cy="70788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GB" sz="4000">
                <a:solidFill>
                  <a:schemeClr val="dk1"/>
                </a:solidFill>
                <a:latin typeface="Calibri"/>
                <a:ea typeface="Calibri"/>
                <a:cs typeface="Calibri"/>
                <a:sym typeface="Calibri"/>
              </a:rPr>
              <a:t>Mastering the skill: Communicate to persuade</a:t>
            </a:r>
            <a:endParaRPr b="1" sz="4000">
              <a:solidFill>
                <a:schemeClr val="dk1"/>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pic>
        <p:nvPicPr>
          <p:cNvPr id="231" name="Google Shape;231;p35"/>
          <p:cNvPicPr preferRelativeResize="0"/>
          <p:nvPr/>
        </p:nvPicPr>
        <p:blipFill rotWithShape="1">
          <a:blip r:embed="rId3">
            <a:alphaModFix/>
          </a:blip>
          <a:srcRect b="0" l="0" r="0" t="0"/>
          <a:stretch/>
        </p:blipFill>
        <p:spPr>
          <a:xfrm>
            <a:off x="1524000" y="25400"/>
            <a:ext cx="9144000" cy="679268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pic>
        <p:nvPicPr>
          <p:cNvPr id="237" name="Google Shape;237;p36"/>
          <p:cNvPicPr preferRelativeResize="0"/>
          <p:nvPr/>
        </p:nvPicPr>
        <p:blipFill rotWithShape="1">
          <a:blip r:embed="rId3">
            <a:alphaModFix/>
          </a:blip>
          <a:srcRect b="0" l="0" r="0" t="0"/>
          <a:stretch/>
        </p:blipFill>
        <p:spPr>
          <a:xfrm>
            <a:off x="1524000" y="0"/>
            <a:ext cx="9195490" cy="680425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Nice things to watch – at home?</a:t>
            </a:r>
            <a:endParaRPr b="0" i="0" sz="4400" u="none" cap="none" strike="noStrike">
              <a:solidFill>
                <a:schemeClr val="dk1"/>
              </a:solidFill>
              <a:latin typeface="Calibri"/>
              <a:ea typeface="Calibri"/>
              <a:cs typeface="Calibri"/>
              <a:sym typeface="Calibri"/>
            </a:endParaRPr>
          </a:p>
        </p:txBody>
      </p:sp>
      <p:sp>
        <p:nvSpPr>
          <p:cNvPr id="243" name="Google Shape;243;p3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800"/>
              <a:buFont typeface="Arial"/>
              <a:buChar char="•"/>
            </a:pPr>
            <a:r>
              <a:rPr b="0" i="0" lang="en-GB" sz="2800" u="sng" cap="none" strike="noStrike">
                <a:solidFill>
                  <a:schemeClr val="hlink"/>
                </a:solidFill>
                <a:latin typeface="Calibri"/>
                <a:ea typeface="Calibri"/>
                <a:cs typeface="Calibri"/>
                <a:sym typeface="Calibri"/>
                <a:hlinkClick r:id="rId3"/>
              </a:rPr>
              <a:t>https://www.youtube.com/watch?v=GqsWKaR9Q6M</a:t>
            </a:r>
            <a:r>
              <a:rPr b="0" i="0" lang="en-GB" sz="2800" u="none" cap="none" strike="noStrike">
                <a:solidFill>
                  <a:schemeClr val="dk1"/>
                </a:solidFill>
                <a:latin typeface="Calibri"/>
                <a:ea typeface="Calibri"/>
                <a:cs typeface="Calibri"/>
                <a:sym typeface="Calibri"/>
              </a:rPr>
              <a:t> – the question WHY</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sng" cap="none" strike="noStrike">
                <a:solidFill>
                  <a:schemeClr val="hlink"/>
                </a:solidFill>
                <a:latin typeface="Calibri"/>
                <a:ea typeface="Calibri"/>
                <a:cs typeface="Calibri"/>
                <a:sym typeface="Calibri"/>
                <a:hlinkClick r:id="rId4"/>
              </a:rPr>
              <a:t>https://www.youtube.com/watch?v=2N03L6OaxeE</a:t>
            </a:r>
            <a:r>
              <a:rPr b="0" i="0" lang="en-GB" sz="2800" u="none" cap="none" strike="noStrike">
                <a:solidFill>
                  <a:schemeClr val="dk1"/>
                </a:solidFill>
                <a:latin typeface="Calibri"/>
                <a:ea typeface="Calibri"/>
                <a:cs typeface="Calibri"/>
                <a:sym typeface="Calibri"/>
              </a:rPr>
              <a:t> – the STORY AND 5 QUESTIONS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pic>
        <p:nvPicPr>
          <p:cNvPr id="249" name="Google Shape;249;p38"/>
          <p:cNvPicPr preferRelativeResize="0"/>
          <p:nvPr/>
        </p:nvPicPr>
        <p:blipFill rotWithShape="1">
          <a:blip r:embed="rId3">
            <a:alphaModFix/>
          </a:blip>
          <a:srcRect b="0" l="0" r="0" t="0"/>
          <a:stretch/>
        </p:blipFill>
        <p:spPr>
          <a:xfrm>
            <a:off x="1524000" y="12795"/>
            <a:ext cx="9144000" cy="682778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pic>
        <p:nvPicPr>
          <p:cNvPr id="255" name="Google Shape;255;p39"/>
          <p:cNvPicPr preferRelativeResize="0"/>
          <p:nvPr/>
        </p:nvPicPr>
        <p:blipFill rotWithShape="1">
          <a:blip r:embed="rId3">
            <a:alphaModFix/>
          </a:blip>
          <a:srcRect b="0" l="0" r="0" t="0"/>
          <a:stretch/>
        </p:blipFill>
        <p:spPr>
          <a:xfrm>
            <a:off x="1524000" y="0"/>
            <a:ext cx="9144000" cy="6840318"/>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Examples</a:t>
            </a:r>
            <a:endParaRPr b="0" i="0" sz="4400" u="none" cap="none" strike="noStrike">
              <a:solidFill>
                <a:schemeClr val="dk1"/>
              </a:solidFill>
              <a:latin typeface="Calibri"/>
              <a:ea typeface="Calibri"/>
              <a:cs typeface="Calibri"/>
              <a:sym typeface="Calibri"/>
            </a:endParaRPr>
          </a:p>
        </p:txBody>
      </p:sp>
      <p:sp>
        <p:nvSpPr>
          <p:cNvPr id="261" name="Google Shape;261;p4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FF0000"/>
              </a:buClr>
              <a:buSzPts val="2800"/>
              <a:buFont typeface="Arial"/>
              <a:buChar char="•"/>
            </a:pPr>
            <a:r>
              <a:rPr b="1" i="0" lang="en-GB" sz="2800" u="none" cap="none" strike="noStrike">
                <a:solidFill>
                  <a:srgbClr val="FF0000"/>
                </a:solidFill>
                <a:latin typeface="Calibri"/>
                <a:ea typeface="Calibri"/>
                <a:cs typeface="Calibri"/>
                <a:sym typeface="Calibri"/>
              </a:rPr>
              <a:t>From tutors</a:t>
            </a:r>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0" lvl="0" marL="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0" lvl="0" marL="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0" lvl="0" marL="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0" lvl="0" marL="0" marR="0" rtl="0" algn="l">
              <a:lnSpc>
                <a:spcPct val="90000"/>
              </a:lnSpc>
              <a:spcBef>
                <a:spcPts val="1000"/>
              </a:spcBef>
              <a:spcAft>
                <a:spcPts val="0"/>
              </a:spcAft>
              <a:buClr>
                <a:schemeClr val="dk1"/>
              </a:buClr>
              <a:buSzPts val="2800"/>
              <a:buFont typeface="Arial"/>
              <a:buNone/>
            </a:pPr>
            <a:r>
              <a:rPr b="0" i="0" lang="en-GB" sz="2800" u="none" cap="none" strike="noStrike">
                <a:solidFill>
                  <a:schemeClr val="dk1"/>
                </a:solidFill>
                <a:latin typeface="Calibri"/>
                <a:ea typeface="Calibri"/>
                <a:cs typeface="Calibri"/>
                <a:sym typeface="Calibri"/>
              </a:rPr>
              <a:t>and</a:t>
            </a:r>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228600" lvl="0" marL="228600" marR="0" rtl="0" algn="l">
              <a:lnSpc>
                <a:spcPct val="90000"/>
              </a:lnSpc>
              <a:spcBef>
                <a:spcPts val="1000"/>
              </a:spcBef>
              <a:spcAft>
                <a:spcPts val="0"/>
              </a:spcAft>
              <a:buClr>
                <a:schemeClr val="dk1"/>
              </a:buClr>
              <a:buSzPts val="2800"/>
              <a:buFont typeface="Arial"/>
              <a:buChar char="•"/>
            </a:pPr>
            <a:r>
              <a:rPr b="1" i="0" lang="en-GB" sz="2800" u="none" cap="none" strike="noStrike">
                <a:solidFill>
                  <a:schemeClr val="dk1"/>
                </a:solidFill>
                <a:latin typeface="Calibri"/>
                <a:ea typeface="Calibri"/>
                <a:cs typeface="Calibri"/>
                <a:sym typeface="Calibri"/>
              </a:rPr>
              <a:t>From the class???</a:t>
            </a:r>
            <a:endParaRPr b="1" i="0" sz="2800" u="none" cap="none" strike="noStrike">
              <a:solidFill>
                <a:schemeClr val="dk1"/>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41"/>
          <p:cNvSpPr txBox="1"/>
          <p:nvPr>
            <p:ph type="title"/>
          </p:nvPr>
        </p:nvSpPr>
        <p:spPr>
          <a:xfrm>
            <a:off x="1223962" y="2693987"/>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959"/>
              <a:buFont typeface="Calibri"/>
              <a:buNone/>
            </a:pPr>
            <a:r>
              <a:rPr b="1" i="0" lang="en-GB" sz="3959" u="none" cap="none" strike="noStrike">
                <a:solidFill>
                  <a:schemeClr val="dk1"/>
                </a:solidFill>
                <a:latin typeface="Calibri"/>
                <a:ea typeface="Calibri"/>
                <a:cs typeface="Calibri"/>
                <a:sym typeface="Calibri"/>
              </a:rPr>
              <a:t>Individual Exercise – 10 minutes</a:t>
            </a:r>
            <a:br>
              <a:rPr b="1" i="0" lang="en-GB" sz="3959" u="none" cap="none" strike="noStrike">
                <a:solidFill>
                  <a:schemeClr val="dk1"/>
                </a:solidFill>
                <a:latin typeface="Calibri"/>
                <a:ea typeface="Calibri"/>
                <a:cs typeface="Calibri"/>
                <a:sym typeface="Calibri"/>
              </a:rPr>
            </a:br>
            <a:br>
              <a:rPr b="1" i="0" lang="en-GB" sz="3959" u="none" cap="none" strike="noStrike">
                <a:solidFill>
                  <a:schemeClr val="dk1"/>
                </a:solidFill>
                <a:latin typeface="Calibri"/>
                <a:ea typeface="Calibri"/>
                <a:cs typeface="Calibri"/>
                <a:sym typeface="Calibri"/>
              </a:rPr>
            </a:br>
            <a:r>
              <a:rPr b="1" i="0" lang="en-GB" sz="3959" u="none" cap="none" strike="noStrike">
                <a:solidFill>
                  <a:schemeClr val="dk1"/>
                </a:solidFill>
                <a:latin typeface="Calibri"/>
                <a:ea typeface="Calibri"/>
                <a:cs typeface="Calibri"/>
                <a:sym typeface="Calibri"/>
              </a:rPr>
              <a:t>Read to class – 10 min</a:t>
            </a:r>
            <a:endParaRPr b="1" i="0" sz="3959" u="none" cap="none" strike="noStrike">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1" i="0" lang="en-GB" sz="4400" u="none" cap="none" strike="noStrike">
                <a:solidFill>
                  <a:schemeClr val="dk1"/>
                </a:solidFill>
                <a:latin typeface="Calibri"/>
                <a:ea typeface="Calibri"/>
                <a:cs typeface="Calibri"/>
                <a:sym typeface="Calibri"/>
              </a:rPr>
              <a:t>Welcome and introductions (30min)</a:t>
            </a:r>
            <a:br>
              <a:rPr b="1" i="0" lang="en-GB" sz="4400" u="none" cap="none" strike="noStrike">
                <a:solidFill>
                  <a:schemeClr val="dk1"/>
                </a:solidFill>
                <a:latin typeface="Times New Roman"/>
                <a:ea typeface="Times New Roman"/>
                <a:cs typeface="Times New Roman"/>
                <a:sym typeface="Times New Roman"/>
              </a:rPr>
            </a:br>
            <a:endParaRPr b="1" i="0" sz="4400" u="none" cap="none" strike="noStrike">
              <a:solidFill>
                <a:schemeClr val="dk1"/>
              </a:solidFill>
              <a:latin typeface="Calibri"/>
              <a:ea typeface="Calibri"/>
              <a:cs typeface="Calibri"/>
              <a:sym typeface="Calibri"/>
            </a:endParaRPr>
          </a:p>
        </p:txBody>
      </p:sp>
      <p:sp>
        <p:nvSpPr>
          <p:cNvPr id="105" name="Google Shape;105;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342900" lvl="0" marL="342900" marR="0" rtl="0" algn="l">
              <a:lnSpc>
                <a:spcPct val="90000"/>
              </a:lnSpc>
              <a:spcBef>
                <a:spcPts val="0"/>
              </a:spcBef>
              <a:spcAft>
                <a:spcPts val="0"/>
              </a:spcAft>
              <a:buClr>
                <a:schemeClr val="dk1"/>
              </a:buClr>
              <a:buSzPts val="2800"/>
              <a:buFont typeface="Noto Sans Symbols"/>
              <a:buChar char="∙"/>
            </a:pPr>
            <a:r>
              <a:rPr b="0" i="0" lang="en-GB" sz="2800" u="sng" cap="none" strike="noStrike">
                <a:solidFill>
                  <a:schemeClr val="dk1"/>
                </a:solidFill>
                <a:latin typeface="Calibri"/>
                <a:ea typeface="Calibri"/>
                <a:cs typeface="Calibri"/>
                <a:sym typeface="Calibri"/>
              </a:rPr>
              <a:t>Welcome from our hosts</a:t>
            </a:r>
            <a:endParaRPr/>
          </a:p>
          <a:p>
            <a:pPr indent="-342900" lvl="0" marL="342900" marR="0" rtl="0" algn="l">
              <a:lnSpc>
                <a:spcPct val="90000"/>
              </a:lnSpc>
              <a:spcBef>
                <a:spcPts val="1000"/>
              </a:spcBef>
              <a:spcAft>
                <a:spcPts val="0"/>
              </a:spcAft>
              <a:buClr>
                <a:schemeClr val="dk1"/>
              </a:buClr>
              <a:buSzPts val="2800"/>
              <a:buFont typeface="Noto Sans Symbols"/>
              <a:buChar char="∙"/>
            </a:pPr>
            <a:r>
              <a:rPr b="0" i="0" lang="en-GB" sz="2800" u="none" cap="none" strike="noStrike">
                <a:solidFill>
                  <a:schemeClr val="dk1"/>
                </a:solidFill>
                <a:latin typeface="Calibri"/>
                <a:ea typeface="Calibri"/>
                <a:cs typeface="Calibri"/>
                <a:sym typeface="Calibri"/>
              </a:rPr>
              <a:t>Aims and purpose of the 3-day workshop</a:t>
            </a:r>
            <a:endParaRPr/>
          </a:p>
          <a:p>
            <a:pPr indent="-342900" lvl="0" marL="342900" marR="0" rtl="0" algn="l">
              <a:lnSpc>
                <a:spcPct val="90000"/>
              </a:lnSpc>
              <a:spcBef>
                <a:spcPts val="1000"/>
              </a:spcBef>
              <a:spcAft>
                <a:spcPts val="0"/>
              </a:spcAft>
              <a:buClr>
                <a:schemeClr val="dk1"/>
              </a:buClr>
              <a:buSzPts val="2800"/>
              <a:buFont typeface="Noto Sans Symbols"/>
              <a:buChar char="∙"/>
            </a:pPr>
            <a:r>
              <a:rPr b="0" i="0" lang="en-GB" sz="2800" u="none" cap="none" strike="noStrike">
                <a:solidFill>
                  <a:schemeClr val="dk1"/>
                </a:solidFill>
                <a:latin typeface="Calibri"/>
                <a:ea typeface="Calibri"/>
                <a:cs typeface="Calibri"/>
                <a:sym typeface="Calibri"/>
              </a:rPr>
              <a:t>Introducing the speakers &amp; audience</a:t>
            </a:r>
            <a:endParaRPr/>
          </a:p>
          <a:p>
            <a:pPr indent="-342900" lvl="0" marL="342900" marR="0" rtl="0" algn="l">
              <a:lnSpc>
                <a:spcPct val="90000"/>
              </a:lnSpc>
              <a:spcBef>
                <a:spcPts val="1000"/>
              </a:spcBef>
              <a:spcAft>
                <a:spcPts val="0"/>
              </a:spcAft>
              <a:buClr>
                <a:schemeClr val="dk1"/>
              </a:buClr>
              <a:buSzPts val="2800"/>
              <a:buFont typeface="Noto Sans Symbols"/>
              <a:buChar char="∙"/>
            </a:pPr>
            <a:r>
              <a:rPr b="0" i="0" lang="en-GB" sz="2800" u="none" cap="none" strike="noStrike">
                <a:solidFill>
                  <a:schemeClr val="dk1"/>
                </a:solidFill>
                <a:latin typeface="Calibri"/>
                <a:ea typeface="Calibri"/>
                <a:cs typeface="Calibri"/>
                <a:sym typeface="Calibri"/>
              </a:rPr>
              <a:t>Motivations for attending and delivering the workshop</a:t>
            </a:r>
            <a:endParaRPr/>
          </a:p>
          <a:p>
            <a:pPr indent="-342900" lvl="0" marL="342900" marR="0" rtl="0" algn="l">
              <a:lnSpc>
                <a:spcPct val="90000"/>
              </a:lnSpc>
              <a:spcBef>
                <a:spcPts val="1000"/>
              </a:spcBef>
              <a:spcAft>
                <a:spcPts val="0"/>
              </a:spcAft>
              <a:buClr>
                <a:schemeClr val="dk1"/>
              </a:buClr>
              <a:buSzPts val="2800"/>
              <a:buFont typeface="Noto Sans Symbols"/>
              <a:buChar char="∙"/>
            </a:pPr>
            <a:r>
              <a:rPr b="0" i="0" lang="en-GB" sz="2800" u="none" cap="none" strike="noStrike">
                <a:solidFill>
                  <a:schemeClr val="dk1"/>
                </a:solidFill>
                <a:latin typeface="Calibri"/>
                <a:ea typeface="Calibri"/>
                <a:cs typeface="Calibri"/>
                <a:sym typeface="Calibri"/>
              </a:rPr>
              <a:t>The bigger picture of academic inclusion</a:t>
            </a:r>
            <a:endParaRPr/>
          </a:p>
          <a:p>
            <a:pPr indent="-342900" lvl="0" marL="342900" marR="0" rtl="0" algn="l">
              <a:lnSpc>
                <a:spcPct val="90000"/>
              </a:lnSpc>
              <a:spcBef>
                <a:spcPts val="1000"/>
              </a:spcBef>
              <a:spcAft>
                <a:spcPts val="0"/>
              </a:spcAft>
              <a:buClr>
                <a:schemeClr val="dk1"/>
              </a:buClr>
              <a:buSzPts val="2800"/>
              <a:buFont typeface="Noto Sans Symbols"/>
              <a:buChar char="∙"/>
            </a:pPr>
            <a:r>
              <a:rPr b="0" i="0" lang="en-GB" sz="2800" u="none" cap="none" strike="noStrike">
                <a:solidFill>
                  <a:schemeClr val="dk1"/>
                </a:solidFill>
                <a:latin typeface="Calibri"/>
                <a:ea typeface="Calibri"/>
                <a:cs typeface="Calibri"/>
                <a:sym typeface="Calibri"/>
              </a:rPr>
              <a:t>Indicative learning content </a:t>
            </a:r>
            <a:endParaRPr/>
          </a:p>
          <a:p>
            <a:pPr indent="-342900" lvl="0" marL="342900" marR="0" rtl="0" algn="l">
              <a:lnSpc>
                <a:spcPct val="90000"/>
              </a:lnSpc>
              <a:spcBef>
                <a:spcPts val="1000"/>
              </a:spcBef>
              <a:spcAft>
                <a:spcPts val="0"/>
              </a:spcAft>
              <a:buClr>
                <a:schemeClr val="dk1"/>
              </a:buClr>
              <a:buSzPts val="2800"/>
              <a:buFont typeface="Noto Sans Symbols"/>
              <a:buChar char="∙"/>
            </a:pPr>
            <a:r>
              <a:rPr b="0" i="0" lang="en-GB" sz="2800" u="none" cap="none" strike="noStrike">
                <a:solidFill>
                  <a:schemeClr val="dk1"/>
                </a:solidFill>
                <a:latin typeface="Calibri"/>
                <a:ea typeface="Calibri"/>
                <a:cs typeface="Calibri"/>
                <a:sym typeface="Calibri"/>
              </a:rPr>
              <a:t>Agenda and setting expectations</a:t>
            </a:r>
            <a:endParaRPr/>
          </a:p>
          <a:p>
            <a:pPr indent="-342900" lvl="0" marL="342900" marR="0" rtl="0" algn="l">
              <a:lnSpc>
                <a:spcPct val="90000"/>
              </a:lnSpc>
              <a:spcBef>
                <a:spcPts val="1000"/>
              </a:spcBef>
              <a:spcAft>
                <a:spcPts val="0"/>
              </a:spcAft>
              <a:buClr>
                <a:schemeClr val="dk1"/>
              </a:buClr>
              <a:buSzPts val="2800"/>
              <a:buFont typeface="Noto Sans Symbols"/>
              <a:buChar char="∙"/>
            </a:pPr>
            <a:r>
              <a:rPr b="0" i="0" lang="en-GB" sz="2800" u="none" cap="none" strike="noStrike">
                <a:solidFill>
                  <a:schemeClr val="dk1"/>
                </a:solidFill>
                <a:latin typeface="Calibri"/>
                <a:ea typeface="Calibri"/>
                <a:cs typeface="Calibri"/>
                <a:sym typeface="Calibri"/>
              </a:rPr>
              <a:t>Tinyos install help</a:t>
            </a:r>
            <a:endParaRPr b="0" i="0" sz="2800" u="none" cap="none" strike="noStrike">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pic>
        <p:nvPicPr>
          <p:cNvPr id="272" name="Google Shape;272;p42"/>
          <p:cNvPicPr preferRelativeResize="0"/>
          <p:nvPr/>
        </p:nvPicPr>
        <p:blipFill rotWithShape="1">
          <a:blip r:embed="rId3">
            <a:alphaModFix/>
          </a:blip>
          <a:srcRect b="0" l="0" r="0" t="0"/>
          <a:stretch/>
        </p:blipFill>
        <p:spPr>
          <a:xfrm>
            <a:off x="1524000" y="12795"/>
            <a:ext cx="9144000" cy="6815153"/>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pic>
        <p:nvPicPr>
          <p:cNvPr id="278" name="Google Shape;278;p43"/>
          <p:cNvPicPr preferRelativeResize="0"/>
          <p:nvPr/>
        </p:nvPicPr>
        <p:blipFill rotWithShape="1">
          <a:blip r:embed="rId3">
            <a:alphaModFix/>
          </a:blip>
          <a:srcRect b="0" l="0" r="0" t="0"/>
          <a:stretch/>
        </p:blipFill>
        <p:spPr>
          <a:xfrm>
            <a:off x="1524003" y="0"/>
            <a:ext cx="9127191" cy="68580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44"/>
          <p:cNvSpPr txBox="1"/>
          <p:nvPr/>
        </p:nvSpPr>
        <p:spPr>
          <a:xfrm>
            <a:off x="1675457" y="1953940"/>
            <a:ext cx="8721080" cy="1143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GB" sz="4800">
                <a:solidFill>
                  <a:srgbClr val="1F497D"/>
                </a:solidFill>
                <a:latin typeface="Calibri"/>
                <a:ea typeface="Calibri"/>
                <a:cs typeface="Calibri"/>
                <a:sym typeface="Calibri"/>
              </a:rPr>
              <a:t>How to:</a:t>
            </a:r>
            <a:br>
              <a:rPr b="1" lang="en-GB" sz="4800">
                <a:solidFill>
                  <a:srgbClr val="1F497D"/>
                </a:solidFill>
                <a:latin typeface="Calibri"/>
                <a:ea typeface="Calibri"/>
                <a:cs typeface="Calibri"/>
                <a:sym typeface="Calibri"/>
              </a:rPr>
            </a:br>
            <a:r>
              <a:rPr b="1" lang="en-GB" sz="4800">
                <a:solidFill>
                  <a:srgbClr val="1F497D"/>
                </a:solidFill>
                <a:latin typeface="Calibri"/>
                <a:ea typeface="Calibri"/>
                <a:cs typeface="Calibri"/>
                <a:sym typeface="Calibri"/>
              </a:rPr>
              <a:t>Make the most of conferences and events </a:t>
            </a:r>
            <a:endParaRPr b="1" sz="4400">
              <a:solidFill>
                <a:srgbClr val="1F497D"/>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pic>
        <p:nvPicPr>
          <p:cNvPr id="290" name="Google Shape;290;p45"/>
          <p:cNvPicPr preferRelativeResize="0"/>
          <p:nvPr/>
        </p:nvPicPr>
        <p:blipFill rotWithShape="1">
          <a:blip r:embed="rId3">
            <a:alphaModFix/>
          </a:blip>
          <a:srcRect b="0" l="5556" r="5721" t="0"/>
          <a:stretch/>
        </p:blipFill>
        <p:spPr>
          <a:xfrm>
            <a:off x="1524000" y="0"/>
            <a:ext cx="9144000" cy="6858000"/>
          </a:xfrm>
          <a:prstGeom prst="rect">
            <a:avLst/>
          </a:prstGeom>
          <a:noFill/>
          <a:ln>
            <a:noFill/>
          </a:ln>
        </p:spPr>
      </p:pic>
      <p:sp>
        <p:nvSpPr>
          <p:cNvPr id="291" name="Google Shape;291;p45"/>
          <p:cNvSpPr txBox="1"/>
          <p:nvPr>
            <p:ph idx="1" type="body"/>
          </p:nvPr>
        </p:nvSpPr>
        <p:spPr>
          <a:xfrm>
            <a:off x="1883608" y="5085184"/>
            <a:ext cx="8424863" cy="1584474"/>
          </a:xfrm>
          <a:prstGeom prst="rect">
            <a:avLst/>
          </a:prstGeom>
          <a:solidFill>
            <a:srgbClr val="FAF9F9"/>
          </a:solid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400"/>
              <a:buFont typeface="Arial"/>
              <a:buNone/>
            </a:pPr>
            <a:r>
              <a:rPr b="0" i="0" lang="en-GB" sz="2400" u="none" cap="none" strike="noStrike">
                <a:solidFill>
                  <a:schemeClr val="dk1"/>
                </a:solidFill>
                <a:latin typeface="Helvetica Neue"/>
                <a:ea typeface="Helvetica Neue"/>
                <a:cs typeface="Helvetica Neue"/>
                <a:sym typeface="Helvetica Neue"/>
              </a:rPr>
              <a:t>Conferences come in many different shapes and sizes and present many opportunities for career development. Many people, though, do not take full advantage of the networking opportunities on offer</a:t>
            </a:r>
            <a:r>
              <a:rPr b="0" i="0" lang="en-GB" sz="2400" u="none" cap="none" strike="noStrike">
                <a:solidFill>
                  <a:schemeClr val="lt1"/>
                </a:solidFill>
                <a:latin typeface="Helvetica Neue"/>
                <a:ea typeface="Helvetica Neue"/>
                <a:cs typeface="Helvetica Neue"/>
                <a:sym typeface="Helvetica Neue"/>
              </a:rPr>
              <a:t>.</a:t>
            </a:r>
            <a:endParaRPr/>
          </a:p>
          <a:p>
            <a:pPr indent="0" lvl="0" marL="0" marR="0" rtl="0" algn="l">
              <a:lnSpc>
                <a:spcPct val="90000"/>
              </a:lnSpc>
              <a:spcBef>
                <a:spcPts val="1000"/>
              </a:spcBef>
              <a:spcAft>
                <a:spcPts val="0"/>
              </a:spcAft>
              <a:buClr>
                <a:schemeClr val="dk1"/>
              </a:buClr>
              <a:buSzPts val="2400"/>
              <a:buFont typeface="Arial"/>
              <a:buNone/>
            </a:pPr>
            <a:r>
              <a:t/>
            </a:r>
            <a:endParaRPr b="0" i="0" sz="24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pic>
        <p:nvPicPr>
          <p:cNvPr id="297" name="Google Shape;297;p46"/>
          <p:cNvPicPr preferRelativeResize="0"/>
          <p:nvPr/>
        </p:nvPicPr>
        <p:blipFill rotWithShape="1">
          <a:blip r:embed="rId3">
            <a:alphaModFix/>
          </a:blip>
          <a:srcRect b="0" l="5556" r="5721" t="0"/>
          <a:stretch/>
        </p:blipFill>
        <p:spPr>
          <a:xfrm>
            <a:off x="1524000" y="0"/>
            <a:ext cx="9144000" cy="6858000"/>
          </a:xfrm>
          <a:prstGeom prst="rect">
            <a:avLst/>
          </a:prstGeom>
          <a:noFill/>
          <a:ln>
            <a:noFill/>
          </a:ln>
        </p:spPr>
      </p:pic>
      <p:sp>
        <p:nvSpPr>
          <p:cNvPr id="298" name="Google Shape;298;p46"/>
          <p:cNvSpPr txBox="1"/>
          <p:nvPr>
            <p:ph idx="1" type="body"/>
          </p:nvPr>
        </p:nvSpPr>
        <p:spPr>
          <a:xfrm>
            <a:off x="1847900" y="188351"/>
            <a:ext cx="8424900" cy="3905100"/>
          </a:xfrm>
          <a:prstGeom prst="rect">
            <a:avLst/>
          </a:prstGeom>
          <a:solidFill>
            <a:srgbClr val="FAF9F9"/>
          </a:solid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400"/>
              <a:buFont typeface="Arial"/>
              <a:buNone/>
            </a:pPr>
            <a:r>
              <a:rPr b="0" i="0" lang="en-GB" sz="2400" u="none" cap="none" strike="noStrike">
                <a:solidFill>
                  <a:schemeClr val="dk1"/>
                </a:solidFill>
                <a:latin typeface="Helvetica Neue"/>
                <a:ea typeface="Helvetica Neue"/>
                <a:cs typeface="Helvetica Neue"/>
                <a:sym typeface="Helvetica Neue"/>
              </a:rPr>
              <a:t>Conferences, meetings and workshops can:</a:t>
            </a:r>
            <a:endParaRPr/>
          </a:p>
          <a:p>
            <a:pPr indent="0" lvl="0" marL="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Help you to grow and solidify your network.</a:t>
            </a:r>
            <a:endParaRPr/>
          </a:p>
          <a:p>
            <a:pPr indent="0" lvl="0" marL="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Learn more about your field and discover cutting-edge knowledge.</a:t>
            </a:r>
            <a:endParaRPr/>
          </a:p>
          <a:p>
            <a:pPr indent="0" lvl="0" marL="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Enhance your presentation and networking skills.</a:t>
            </a:r>
            <a:endParaRPr/>
          </a:p>
          <a:p>
            <a:pPr indent="0" lvl="0" marL="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Forge career linkages</a:t>
            </a:r>
            <a:endParaRPr/>
          </a:p>
          <a:p>
            <a:pPr indent="0" lvl="0" marL="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Promote yourself</a:t>
            </a:r>
            <a:endParaRPr/>
          </a:p>
          <a:p>
            <a:pPr indent="0" lvl="0" marL="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Open up new opportunities.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47"/>
          <p:cNvSpPr txBox="1"/>
          <p:nvPr>
            <p:ph idx="1" type="body"/>
          </p:nvPr>
        </p:nvSpPr>
        <p:spPr>
          <a:xfrm>
            <a:off x="314325" y="692150"/>
            <a:ext cx="5926183" cy="59055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400"/>
              <a:buFont typeface="Arial"/>
              <a:buNone/>
            </a:pPr>
            <a:r>
              <a:rPr b="1" i="0" lang="en-GB" sz="3000" u="none" cap="none" strike="noStrike">
                <a:solidFill>
                  <a:schemeClr val="dk1"/>
                </a:solidFill>
                <a:latin typeface="Helvetica Neue"/>
                <a:ea typeface="Helvetica Neue"/>
                <a:cs typeface="Helvetica Neue"/>
                <a:sym typeface="Helvetica Neue"/>
              </a:rPr>
              <a:t>Networking:</a:t>
            </a:r>
            <a:endParaRPr b="1" i="0" sz="3000" u="none" cap="none" strike="noStrike">
              <a:solidFill>
                <a:schemeClr val="dk1"/>
              </a:solidFill>
              <a:latin typeface="Helvetica Neue"/>
              <a:ea typeface="Helvetica Neue"/>
              <a:cs typeface="Helvetica Neue"/>
              <a:sym typeface="Helvetica Neue"/>
            </a:endParaRPr>
          </a:p>
          <a:p>
            <a:pPr indent="-419100" lvl="0" marL="457200" marR="0" rtl="0" algn="l">
              <a:lnSpc>
                <a:spcPct val="90000"/>
              </a:lnSpc>
              <a:spcBef>
                <a:spcPts val="1000"/>
              </a:spcBef>
              <a:spcAft>
                <a:spcPts val="0"/>
              </a:spcAft>
              <a:buClr>
                <a:schemeClr val="dk1"/>
              </a:buClr>
              <a:buSzPts val="3000"/>
              <a:buFont typeface="Helvetica Neue"/>
              <a:buChar char="•"/>
            </a:pPr>
            <a:r>
              <a:rPr b="0" i="0" lang="en-GB" sz="3000" u="none" cap="none" strike="noStrike">
                <a:solidFill>
                  <a:schemeClr val="dk1"/>
                </a:solidFill>
                <a:latin typeface="Helvetica Neue"/>
                <a:ea typeface="Helvetica Neue"/>
                <a:cs typeface="Helvetica Neue"/>
                <a:sym typeface="Helvetica Neue"/>
              </a:rPr>
              <a:t>a spectrum of activities that occur across time.</a:t>
            </a:r>
            <a:endParaRPr sz="3000"/>
          </a:p>
          <a:p>
            <a:pPr indent="-419100" lvl="0" marL="457200" marR="0" rtl="0" algn="l">
              <a:lnSpc>
                <a:spcPct val="90000"/>
              </a:lnSpc>
              <a:spcBef>
                <a:spcPts val="0"/>
              </a:spcBef>
              <a:spcAft>
                <a:spcPts val="0"/>
              </a:spcAft>
              <a:buClr>
                <a:schemeClr val="dk1"/>
              </a:buClr>
              <a:buSzPts val="3000"/>
              <a:buFont typeface="Helvetica Neue"/>
              <a:buChar char="•"/>
            </a:pPr>
            <a:r>
              <a:rPr b="0" i="0" lang="en-GB" sz="3000" u="none" cap="none" strike="noStrike">
                <a:solidFill>
                  <a:schemeClr val="dk1"/>
                </a:solidFill>
                <a:latin typeface="Helvetica Neue"/>
                <a:ea typeface="Helvetica Neue"/>
                <a:cs typeface="Helvetica Neue"/>
                <a:sym typeface="Helvetica Neue"/>
              </a:rPr>
              <a:t>begins at first interaction, but continues throughout the lives of both parties.</a:t>
            </a:r>
            <a:endParaRPr b="0" i="0" sz="3000" u="none" cap="none" strike="noStrike">
              <a:solidFill>
                <a:schemeClr val="dk1"/>
              </a:solidFill>
              <a:latin typeface="Helvetica Neue"/>
              <a:ea typeface="Helvetica Neue"/>
              <a:cs typeface="Helvetica Neue"/>
              <a:sym typeface="Helvetica Neue"/>
            </a:endParaRPr>
          </a:p>
          <a:p>
            <a:pPr indent="-419100" lvl="0" marL="457200" marR="0" rtl="0" algn="l">
              <a:lnSpc>
                <a:spcPct val="90000"/>
              </a:lnSpc>
              <a:spcBef>
                <a:spcPts val="0"/>
              </a:spcBef>
              <a:spcAft>
                <a:spcPts val="0"/>
              </a:spcAft>
              <a:buClr>
                <a:schemeClr val="dk1"/>
              </a:buClr>
              <a:buSzPts val="3000"/>
              <a:buFont typeface="Helvetica Neue"/>
              <a:buChar char="•"/>
            </a:pPr>
            <a:r>
              <a:rPr b="0" i="0" lang="en-GB" sz="3000" u="none" cap="none" strike="noStrike">
                <a:solidFill>
                  <a:schemeClr val="dk1"/>
                </a:solidFill>
                <a:latin typeface="Helvetica Neue"/>
                <a:ea typeface="Helvetica Neue"/>
                <a:cs typeface="Helvetica Neue"/>
                <a:sym typeface="Helvetica Neue"/>
              </a:rPr>
              <a:t>aims to be mutually beneficial: to share, collaborate, inform, advise.</a:t>
            </a:r>
            <a:endParaRPr sz="3000"/>
          </a:p>
          <a:p>
            <a:pPr indent="-419100" lvl="0" marL="457200" marR="0" rtl="0" algn="l">
              <a:lnSpc>
                <a:spcPct val="90000"/>
              </a:lnSpc>
              <a:spcBef>
                <a:spcPts val="0"/>
              </a:spcBef>
              <a:spcAft>
                <a:spcPts val="0"/>
              </a:spcAft>
              <a:buClr>
                <a:schemeClr val="dk1"/>
              </a:buClr>
              <a:buSzPts val="3000"/>
              <a:buFont typeface="Helvetica Neue"/>
              <a:buChar char="•"/>
            </a:pPr>
            <a:r>
              <a:rPr b="0" i="0" lang="en-GB" sz="3000" u="none" cap="none" strike="noStrike">
                <a:solidFill>
                  <a:schemeClr val="dk1"/>
                </a:solidFill>
                <a:latin typeface="Helvetica Neue"/>
                <a:ea typeface="Helvetica Neue"/>
                <a:cs typeface="Helvetica Neue"/>
                <a:sym typeface="Helvetica Neue"/>
              </a:rPr>
              <a:t>involves a myriad of actions and correspondences</a:t>
            </a:r>
            <a:endParaRPr sz="3000"/>
          </a:p>
          <a:p>
            <a:pPr indent="-419100" lvl="0" marL="457200" marR="0" rtl="0" algn="l">
              <a:lnSpc>
                <a:spcPct val="90000"/>
              </a:lnSpc>
              <a:spcBef>
                <a:spcPts val="0"/>
              </a:spcBef>
              <a:spcAft>
                <a:spcPts val="0"/>
              </a:spcAft>
              <a:buClr>
                <a:schemeClr val="dk1"/>
              </a:buClr>
              <a:buSzPts val="3000"/>
              <a:buFont typeface="Helvetica Neue"/>
              <a:buChar char="•"/>
            </a:pPr>
            <a:r>
              <a:rPr b="0" i="0" lang="en-GB" sz="3000" u="none" cap="none" strike="noStrike">
                <a:solidFill>
                  <a:schemeClr val="dk1"/>
                </a:solidFill>
                <a:latin typeface="Helvetica Neue"/>
                <a:ea typeface="Helvetica Neue"/>
                <a:cs typeface="Helvetica Neue"/>
                <a:sym typeface="Helvetica Neue"/>
              </a:rPr>
              <a:t>career boosting</a:t>
            </a:r>
            <a:endParaRPr b="0" i="0" sz="3000" u="none" cap="none" strike="noStrike">
              <a:solidFill>
                <a:schemeClr val="dk1"/>
              </a:solidFill>
              <a:latin typeface="Helvetica Neue"/>
              <a:ea typeface="Helvetica Neue"/>
              <a:cs typeface="Helvetica Neue"/>
              <a:sym typeface="Helvetica Neue"/>
            </a:endParaRPr>
          </a:p>
        </p:txBody>
      </p:sp>
      <p:pic>
        <p:nvPicPr>
          <p:cNvPr id="305" name="Google Shape;305;p47"/>
          <p:cNvPicPr preferRelativeResize="0"/>
          <p:nvPr/>
        </p:nvPicPr>
        <p:blipFill rotWithShape="1">
          <a:blip r:embed="rId3">
            <a:alphaModFix/>
          </a:blip>
          <a:srcRect b="0" l="34361" r="28230" t="0"/>
          <a:stretch/>
        </p:blipFill>
        <p:spPr>
          <a:xfrm>
            <a:off x="7072313" y="165674"/>
            <a:ext cx="4643437" cy="658596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4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Three Rules of Networking</a:t>
            </a:r>
            <a:endParaRPr/>
          </a:p>
        </p:txBody>
      </p:sp>
      <p:sp>
        <p:nvSpPr>
          <p:cNvPr id="312" name="Google Shape;312;p4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PREPARE</a:t>
            </a:r>
            <a:endParaRPr/>
          </a:p>
          <a:p>
            <a:pPr indent="-228600" lvl="1" marL="685800" marR="0" rtl="0" algn="l">
              <a:lnSpc>
                <a:spcPct val="90000"/>
              </a:lnSpc>
              <a:spcBef>
                <a:spcPts val="500"/>
              </a:spcBef>
              <a:spcAft>
                <a:spcPts val="0"/>
              </a:spcAft>
              <a:buClr>
                <a:schemeClr val="dk1"/>
              </a:buClr>
              <a:buSzPts val="1800"/>
              <a:buFont typeface="Arial"/>
              <a:buChar char="•"/>
            </a:pPr>
            <a:r>
              <a:rPr b="0" i="0" lang="en-GB" sz="1800" u="none" cap="none" strike="noStrike">
                <a:solidFill>
                  <a:schemeClr val="dk1"/>
                </a:solidFill>
                <a:latin typeface="Helvetica Neue"/>
                <a:ea typeface="Helvetica Neue"/>
                <a:cs typeface="Helvetica Neue"/>
                <a:sym typeface="Helvetica Neue"/>
              </a:rPr>
              <a:t>Think about why you are attending, what is your goal? Who is presenting? Who be there? Who will you speak with? </a:t>
            </a:r>
            <a:endParaRPr/>
          </a:p>
          <a:p>
            <a:pPr indent="-228600" lvl="1" marL="685800" marR="0" rtl="0" algn="l">
              <a:lnSpc>
                <a:spcPct val="90000"/>
              </a:lnSpc>
              <a:spcBef>
                <a:spcPts val="500"/>
              </a:spcBef>
              <a:spcAft>
                <a:spcPts val="0"/>
              </a:spcAft>
              <a:buClr>
                <a:schemeClr val="dk1"/>
              </a:buClr>
              <a:buSzPts val="1800"/>
              <a:buFont typeface="Arial"/>
              <a:buChar char="•"/>
            </a:pPr>
            <a:r>
              <a:rPr b="0" i="0" lang="en-GB" sz="1800" u="none" cap="none" strike="noStrike">
                <a:solidFill>
                  <a:schemeClr val="dk1"/>
                </a:solidFill>
                <a:latin typeface="Helvetica Neue"/>
                <a:ea typeface="Helvetica Neue"/>
                <a:cs typeface="Helvetica Neue"/>
                <a:sym typeface="Helvetica Neue"/>
              </a:rPr>
              <a:t>Explore what type of event it is and what might be expected of you.</a:t>
            </a:r>
            <a:endParaRPr/>
          </a:p>
          <a:p>
            <a:pPr indent="-228600" lvl="1" marL="685800" marR="0" rtl="0" algn="l">
              <a:lnSpc>
                <a:spcPct val="90000"/>
              </a:lnSpc>
              <a:spcBef>
                <a:spcPts val="500"/>
              </a:spcBef>
              <a:spcAft>
                <a:spcPts val="0"/>
              </a:spcAft>
              <a:buClr>
                <a:schemeClr val="dk1"/>
              </a:buClr>
              <a:buSzPts val="1800"/>
              <a:buFont typeface="Arial"/>
              <a:buChar char="•"/>
            </a:pPr>
            <a:r>
              <a:rPr b="0" i="0" lang="en-GB" sz="1800" u="none" cap="none" strike="noStrike">
                <a:solidFill>
                  <a:schemeClr val="dk1"/>
                </a:solidFill>
                <a:latin typeface="Helvetica Neue"/>
                <a:ea typeface="Helvetica Neue"/>
                <a:cs typeface="Helvetica Neue"/>
                <a:sym typeface="Helvetica Neue"/>
              </a:rPr>
              <a:t>Use social networks to get to know people in advance.</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PARTICIPATE</a:t>
            </a:r>
            <a:endParaRPr/>
          </a:p>
          <a:p>
            <a:pPr indent="-228600" lvl="1" marL="685800" marR="0" rtl="0" algn="l">
              <a:lnSpc>
                <a:spcPct val="90000"/>
              </a:lnSpc>
              <a:spcBef>
                <a:spcPts val="500"/>
              </a:spcBef>
              <a:spcAft>
                <a:spcPts val="0"/>
              </a:spcAft>
              <a:buClr>
                <a:schemeClr val="dk1"/>
              </a:buClr>
              <a:buSzPts val="1800"/>
              <a:buFont typeface="Arial"/>
              <a:buChar char="•"/>
            </a:pPr>
            <a:r>
              <a:rPr b="0" i="0" lang="en-GB" sz="1800" u="none" cap="none" strike="noStrike">
                <a:solidFill>
                  <a:schemeClr val="dk1"/>
                </a:solidFill>
                <a:latin typeface="Helvetica Neue"/>
                <a:ea typeface="Helvetica Neue"/>
                <a:cs typeface="Helvetica Neue"/>
                <a:sym typeface="Helvetica Neue"/>
              </a:rPr>
              <a:t>Everyone is there for the same reasons, so don’t be afraid to go up and start a conversation.</a:t>
            </a:r>
            <a:endParaRPr/>
          </a:p>
          <a:p>
            <a:pPr indent="-228600" lvl="1" marL="685800" marR="0" rtl="0" algn="l">
              <a:lnSpc>
                <a:spcPct val="90000"/>
              </a:lnSpc>
              <a:spcBef>
                <a:spcPts val="500"/>
              </a:spcBef>
              <a:spcAft>
                <a:spcPts val="0"/>
              </a:spcAft>
              <a:buClr>
                <a:schemeClr val="dk1"/>
              </a:buClr>
              <a:buSzPts val="1800"/>
              <a:buFont typeface="Arial"/>
              <a:buChar char="•"/>
            </a:pPr>
            <a:r>
              <a:rPr b="0" i="0" lang="en-GB" sz="1800" u="none" cap="none" strike="noStrike">
                <a:solidFill>
                  <a:schemeClr val="dk1"/>
                </a:solidFill>
                <a:latin typeface="Helvetica Neue"/>
                <a:ea typeface="Helvetica Neue"/>
                <a:cs typeface="Helvetica Neue"/>
                <a:sym typeface="Helvetica Neue"/>
              </a:rPr>
              <a:t>Make the effort to speak with those you know and, importantly, anyone you don’t know. Be flexible and open to new opportunities.</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PURSUE</a:t>
            </a:r>
            <a:endParaRPr/>
          </a:p>
          <a:p>
            <a:pPr indent="-228600" lvl="1" marL="685800" marR="0" rtl="0" algn="l">
              <a:lnSpc>
                <a:spcPct val="90000"/>
              </a:lnSpc>
              <a:spcBef>
                <a:spcPts val="500"/>
              </a:spcBef>
              <a:spcAft>
                <a:spcPts val="0"/>
              </a:spcAft>
              <a:buClr>
                <a:schemeClr val="dk1"/>
              </a:buClr>
              <a:buSzPts val="1800"/>
              <a:buFont typeface="Arial"/>
              <a:buChar char="•"/>
            </a:pPr>
            <a:r>
              <a:rPr b="0" i="0" lang="en-GB" sz="1800" u="none" cap="none" strike="noStrike">
                <a:solidFill>
                  <a:schemeClr val="dk1"/>
                </a:solidFill>
                <a:latin typeface="Helvetica Neue"/>
                <a:ea typeface="Helvetica Neue"/>
                <a:cs typeface="Helvetica Neue"/>
                <a:sym typeface="Helvetica Neue"/>
              </a:rPr>
              <a:t>Make sure you follow up with any leads or contacts to ensure projects come to fruition.</a:t>
            </a:r>
            <a:endParaRPr/>
          </a:p>
          <a:p>
            <a:pPr indent="-228600" lvl="1" marL="685800" marR="0" rtl="0" algn="l">
              <a:lnSpc>
                <a:spcPct val="90000"/>
              </a:lnSpc>
              <a:spcBef>
                <a:spcPts val="500"/>
              </a:spcBef>
              <a:spcAft>
                <a:spcPts val="0"/>
              </a:spcAft>
              <a:buClr>
                <a:schemeClr val="dk1"/>
              </a:buClr>
              <a:buSzPts val="1800"/>
              <a:buFont typeface="Arial"/>
              <a:buChar char="•"/>
            </a:pPr>
            <a:r>
              <a:rPr b="0" i="0" lang="en-GB" sz="1800" u="none" cap="none" strike="noStrike">
                <a:solidFill>
                  <a:schemeClr val="dk1"/>
                </a:solidFill>
                <a:latin typeface="Helvetica Neue"/>
                <a:ea typeface="Helvetica Neue"/>
                <a:cs typeface="Helvetica Neue"/>
                <a:sym typeface="Helvetica Neue"/>
              </a:rPr>
              <a:t>Don’t be afraid to contact keynote speakers following their talk.</a:t>
            </a:r>
            <a:endParaRPr/>
          </a:p>
          <a:p>
            <a:pPr indent="-88900" lvl="0" marL="228600" marR="0" rtl="0" algn="l">
              <a:lnSpc>
                <a:spcPct val="90000"/>
              </a:lnSpc>
              <a:spcBef>
                <a:spcPts val="1000"/>
              </a:spcBef>
              <a:spcAft>
                <a:spcPts val="0"/>
              </a:spcAft>
              <a:buClr>
                <a:schemeClr val="dk1"/>
              </a:buClr>
              <a:buSzPts val="2200"/>
              <a:buFont typeface="Arial"/>
              <a:buNone/>
            </a:pPr>
            <a:r>
              <a:t/>
            </a:r>
            <a:endParaRPr b="0" i="0" sz="22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4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Eight Networking Myths</a:t>
            </a:r>
            <a:endParaRPr/>
          </a:p>
        </p:txBody>
      </p:sp>
      <p:sp>
        <p:nvSpPr>
          <p:cNvPr id="319" name="Google Shape;319;p49"/>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I don’t need to network, people will find out about me as a result of my research and publications.</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Networking with people outside my field is a waste of time.</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Networking is about extracting something from someone else</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I don’t need to network, because I’m not looking for work or a research partner. </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I can’t network because I don’t have time.</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I can’t network effectively because I am shy and introverted</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Networking is a smarmy endeavour relegated to the domain of a used car salesman.</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A leader in my field would never want to speak with me, an early career professional</a:t>
            </a:r>
            <a:endParaRPr sz="2400"/>
          </a:p>
          <a:p>
            <a:pPr indent="0" lvl="0" marL="0" marR="0" rtl="0" algn="l">
              <a:lnSpc>
                <a:spcPct val="90000"/>
              </a:lnSpc>
              <a:spcBef>
                <a:spcPts val="1000"/>
              </a:spcBef>
              <a:spcAft>
                <a:spcPts val="0"/>
              </a:spcAft>
              <a:buNone/>
            </a:pPr>
            <a:r>
              <a:t/>
            </a:r>
            <a:endParaRPr b="0" i="0" sz="24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Google Shape;325;p5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Tips for Networking at Conferences</a:t>
            </a:r>
            <a:endParaRPr/>
          </a:p>
        </p:txBody>
      </p:sp>
      <p:sp>
        <p:nvSpPr>
          <p:cNvPr id="326" name="Google Shape;326;p5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381000" lvl="0" marL="457200" marR="0" rtl="0" algn="l">
              <a:lnSpc>
                <a:spcPct val="90000"/>
              </a:lnSpc>
              <a:spcBef>
                <a:spcPts val="0"/>
              </a:spcBef>
              <a:spcAft>
                <a:spcPts val="0"/>
              </a:spcAft>
              <a:buClr>
                <a:schemeClr val="dk1"/>
              </a:buClr>
              <a:buSzPts val="2400"/>
              <a:buFont typeface="Helvetica Neue"/>
              <a:buChar char="•"/>
            </a:pPr>
            <a:r>
              <a:rPr b="1" i="0" lang="en-GB" sz="2400" u="none" cap="none" strike="noStrike">
                <a:solidFill>
                  <a:schemeClr val="dk1"/>
                </a:solidFill>
                <a:latin typeface="Helvetica Neue"/>
                <a:ea typeface="Helvetica Neue"/>
                <a:cs typeface="Helvetica Neue"/>
                <a:sym typeface="Helvetica Neue"/>
              </a:rPr>
              <a:t>ALWAYS</a:t>
            </a:r>
            <a:r>
              <a:rPr b="0" i="0" lang="en-GB" sz="2400" u="none" cap="none" strike="noStrike">
                <a:solidFill>
                  <a:schemeClr val="dk1"/>
                </a:solidFill>
                <a:latin typeface="Helvetica Neue"/>
                <a:ea typeface="Helvetica Neue"/>
                <a:cs typeface="Helvetica Neue"/>
                <a:sym typeface="Helvetica Neue"/>
              </a:rPr>
              <a:t> provide specific input/ present a paper. This creates an opportunity for people to see who you are and find our about your interests and expertise.</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Use the lunches, drinks events, and tea and coffee time effectively. </a:t>
            </a:r>
            <a:r>
              <a:rPr b="1" i="0" lang="en-GB" sz="2400" u="none" cap="none" strike="noStrike">
                <a:solidFill>
                  <a:schemeClr val="dk1"/>
                </a:solidFill>
                <a:latin typeface="Helvetica Neue"/>
                <a:ea typeface="Helvetica Neue"/>
                <a:cs typeface="Helvetica Neue"/>
                <a:sym typeface="Helvetica Neue"/>
              </a:rPr>
              <a:t>Keep your eyes and ears open </a:t>
            </a:r>
            <a:r>
              <a:rPr b="0" i="0" lang="en-GB" sz="2400" u="none" cap="none" strike="noStrike">
                <a:solidFill>
                  <a:schemeClr val="dk1"/>
                </a:solidFill>
                <a:latin typeface="Helvetica Neue"/>
                <a:ea typeface="Helvetica Neue"/>
                <a:cs typeface="Helvetica Neue"/>
                <a:sym typeface="Helvetica Neue"/>
              </a:rPr>
              <a:t>so that you identify new people to meet and possible research opportunities.</a:t>
            </a:r>
            <a:endParaRPr sz="2400"/>
          </a:p>
          <a:p>
            <a:pPr indent="-381000" lvl="0" marL="457200" marR="0" rtl="0" algn="l">
              <a:lnSpc>
                <a:spcPct val="90000"/>
              </a:lnSpc>
              <a:spcBef>
                <a:spcPts val="0"/>
              </a:spcBef>
              <a:spcAft>
                <a:spcPts val="0"/>
              </a:spcAft>
              <a:buClr>
                <a:schemeClr val="dk1"/>
              </a:buClr>
              <a:buSzPts val="2400"/>
              <a:buFont typeface="Helvetica Neue"/>
              <a:buChar char="•"/>
            </a:pPr>
            <a:r>
              <a:rPr b="1" i="0" lang="en-GB" sz="2400" u="none" cap="none" strike="noStrike">
                <a:solidFill>
                  <a:schemeClr val="dk1"/>
                </a:solidFill>
                <a:latin typeface="Helvetica Neue"/>
                <a:ea typeface="Helvetica Neue"/>
                <a:cs typeface="Helvetica Neue"/>
                <a:sym typeface="Helvetica Neue"/>
              </a:rPr>
              <a:t>Get people talking </a:t>
            </a:r>
            <a:r>
              <a:rPr b="0" i="0" lang="en-GB" sz="2400" u="none" cap="none" strike="noStrike">
                <a:solidFill>
                  <a:schemeClr val="dk1"/>
                </a:solidFill>
                <a:latin typeface="Helvetica Neue"/>
                <a:ea typeface="Helvetica Neue"/>
                <a:cs typeface="Helvetica Neue"/>
                <a:sym typeface="Helvetica Neue"/>
              </a:rPr>
              <a:t>about their interests and what enthuses them. This creates for a positive networking experience.</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Make sure you </a:t>
            </a:r>
            <a:r>
              <a:rPr b="1" i="0" lang="en-GB" sz="2400" u="none" cap="none" strike="noStrike">
                <a:solidFill>
                  <a:schemeClr val="dk1"/>
                </a:solidFill>
                <a:latin typeface="Helvetica Neue"/>
                <a:ea typeface="Helvetica Neue"/>
                <a:cs typeface="Helvetica Neue"/>
                <a:sym typeface="Helvetica Neue"/>
              </a:rPr>
              <a:t>tell people about what you do </a:t>
            </a:r>
            <a:r>
              <a:rPr b="0" i="0" lang="en-GB" sz="2400" u="none" cap="none" strike="noStrike">
                <a:solidFill>
                  <a:schemeClr val="dk1"/>
                </a:solidFill>
                <a:latin typeface="Helvetica Neue"/>
                <a:ea typeface="Helvetica Neue"/>
                <a:cs typeface="Helvetica Neue"/>
                <a:sym typeface="Helvetica Neue"/>
              </a:rPr>
              <a:t>and the value you can provide them so they understand how an alliance could be mutually beneficial.</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Don’t forget to take </a:t>
            </a:r>
            <a:r>
              <a:rPr b="1" i="0" lang="en-GB" sz="2400" u="none" cap="none" strike="noStrike">
                <a:solidFill>
                  <a:schemeClr val="dk1"/>
                </a:solidFill>
                <a:latin typeface="Helvetica Neue"/>
                <a:ea typeface="Helvetica Neue"/>
                <a:cs typeface="Helvetica Neue"/>
                <a:sym typeface="Helvetica Neue"/>
              </a:rPr>
              <a:t>notes!</a:t>
            </a:r>
            <a:endParaRPr sz="2400"/>
          </a:p>
          <a:p>
            <a:pPr indent="0" lvl="0" marL="0" marR="0" rtl="0" algn="l">
              <a:lnSpc>
                <a:spcPct val="90000"/>
              </a:lnSpc>
              <a:spcBef>
                <a:spcPts val="1000"/>
              </a:spcBef>
              <a:spcAft>
                <a:spcPts val="0"/>
              </a:spcAft>
              <a:buNone/>
            </a:pPr>
            <a:r>
              <a:t/>
            </a:r>
            <a:endParaRPr b="0" i="0" sz="24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5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Tips for Networking at Conferences</a:t>
            </a:r>
            <a:endParaRPr/>
          </a:p>
        </p:txBody>
      </p:sp>
      <p:sp>
        <p:nvSpPr>
          <p:cNvPr id="333" name="Google Shape;333;p5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Importantly: </a:t>
            </a:r>
            <a:r>
              <a:rPr b="1" i="0" lang="en-GB" sz="2400" u="none" cap="none" strike="noStrike">
                <a:solidFill>
                  <a:schemeClr val="dk1"/>
                </a:solidFill>
                <a:latin typeface="Helvetica Neue"/>
                <a:ea typeface="Helvetica Neue"/>
                <a:cs typeface="Helvetica Neue"/>
                <a:sym typeface="Helvetica Neue"/>
              </a:rPr>
              <a:t>listen</a:t>
            </a:r>
            <a:r>
              <a:rPr b="0" i="0" lang="en-GB" sz="2400" u="none" cap="none" strike="noStrike">
                <a:solidFill>
                  <a:schemeClr val="dk1"/>
                </a:solidFill>
                <a:latin typeface="Helvetica Neue"/>
                <a:ea typeface="Helvetica Neue"/>
                <a:cs typeface="Helvetica Neue"/>
                <a:sym typeface="Helvetica Neue"/>
              </a:rPr>
              <a:t> to what they do so that you can identify possible connections and future collaborations</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Take advantage of </a:t>
            </a:r>
            <a:r>
              <a:rPr b="1" i="0" lang="en-GB" sz="2400" u="none" cap="none" strike="noStrike">
                <a:solidFill>
                  <a:schemeClr val="dk1"/>
                </a:solidFill>
                <a:latin typeface="Helvetica Neue"/>
                <a:ea typeface="Helvetica Neue"/>
                <a:cs typeface="Helvetica Neue"/>
                <a:sym typeface="Helvetica Neue"/>
              </a:rPr>
              <a:t>smaller gatherings</a:t>
            </a:r>
            <a:r>
              <a:rPr b="0" i="0" lang="en-GB" sz="2400" u="none" cap="none" strike="noStrike">
                <a:solidFill>
                  <a:schemeClr val="dk1"/>
                </a:solidFill>
                <a:latin typeface="Helvetica Neue"/>
                <a:ea typeface="Helvetica Neue"/>
                <a:cs typeface="Helvetica Neue"/>
                <a:sym typeface="Helvetica Neue"/>
              </a:rPr>
              <a:t> (special interest groups, lunchtime sessions), this will increase the impact of your networking.</a:t>
            </a:r>
            <a:endParaRPr sz="2400"/>
          </a:p>
          <a:p>
            <a:pPr indent="-381000" lvl="0" marL="457200" marR="0" rtl="0" algn="l">
              <a:lnSpc>
                <a:spcPct val="90000"/>
              </a:lnSpc>
              <a:spcBef>
                <a:spcPts val="0"/>
              </a:spcBef>
              <a:spcAft>
                <a:spcPts val="0"/>
              </a:spcAft>
              <a:buClr>
                <a:schemeClr val="dk1"/>
              </a:buClr>
              <a:buSzPts val="2400"/>
              <a:buFont typeface="Helvetica Neue"/>
              <a:buChar char="•"/>
            </a:pPr>
            <a:r>
              <a:rPr b="1" i="0" lang="en-GB" sz="2400" u="none" cap="none" strike="noStrike">
                <a:solidFill>
                  <a:schemeClr val="dk1"/>
                </a:solidFill>
                <a:latin typeface="Helvetica Neue"/>
                <a:ea typeface="Helvetica Neue"/>
                <a:cs typeface="Helvetica Neue"/>
                <a:sym typeface="Helvetica Neue"/>
              </a:rPr>
              <a:t>Approach anyone on their own</a:t>
            </a:r>
            <a:r>
              <a:rPr b="0" i="0" lang="en-GB" sz="2400" u="none" cap="none" strike="noStrike">
                <a:solidFill>
                  <a:schemeClr val="dk1"/>
                </a:solidFill>
                <a:latin typeface="Helvetica Neue"/>
                <a:ea typeface="Helvetica Neue"/>
                <a:cs typeface="Helvetica Neue"/>
                <a:sym typeface="Helvetica Neue"/>
              </a:rPr>
              <a:t>. This is quick and easy win in terms of networking.</a:t>
            </a:r>
            <a:endParaRPr sz="2400"/>
          </a:p>
          <a:p>
            <a:pPr indent="-381000" lvl="0" marL="457200" marR="0" rtl="0" algn="l">
              <a:lnSpc>
                <a:spcPct val="90000"/>
              </a:lnSpc>
              <a:spcBef>
                <a:spcPts val="0"/>
              </a:spcBef>
              <a:spcAft>
                <a:spcPts val="0"/>
              </a:spcAft>
              <a:buClr>
                <a:schemeClr val="dk1"/>
              </a:buClr>
              <a:buSzPts val="2400"/>
              <a:buFont typeface="Helvetica Neue"/>
              <a:buChar char="•"/>
            </a:pPr>
            <a:r>
              <a:rPr b="1" i="0" lang="en-GB" sz="2400" u="none" cap="none" strike="noStrike">
                <a:solidFill>
                  <a:schemeClr val="dk1"/>
                </a:solidFill>
                <a:latin typeface="Helvetica Neue"/>
                <a:ea typeface="Helvetica Neue"/>
                <a:cs typeface="Helvetica Neue"/>
                <a:sym typeface="Helvetica Neue"/>
              </a:rPr>
              <a:t>Poster sessions </a:t>
            </a:r>
            <a:r>
              <a:rPr b="0" i="0" lang="en-GB" sz="2400" u="none" cap="none" strike="noStrike">
                <a:solidFill>
                  <a:schemeClr val="dk1"/>
                </a:solidFill>
                <a:latin typeface="Helvetica Neue"/>
                <a:ea typeface="Helvetica Neue"/>
                <a:cs typeface="Helvetica Neue"/>
                <a:sym typeface="Helvetica Neue"/>
              </a:rPr>
              <a:t>offer a great opportunity to speak with someone in-depth about their interests.</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Focus on discussing </a:t>
            </a:r>
            <a:r>
              <a:rPr b="1" i="0" lang="en-GB" sz="2400" u="none" cap="none" strike="noStrike">
                <a:solidFill>
                  <a:schemeClr val="dk1"/>
                </a:solidFill>
                <a:latin typeface="Helvetica Neue"/>
                <a:ea typeface="Helvetica Neue"/>
                <a:cs typeface="Helvetica Neue"/>
                <a:sym typeface="Helvetica Neue"/>
              </a:rPr>
              <a:t>positive </a:t>
            </a:r>
            <a:r>
              <a:rPr b="0" i="0" lang="en-GB" sz="2400" u="none" cap="none" strike="noStrike">
                <a:solidFill>
                  <a:schemeClr val="dk1"/>
                </a:solidFill>
                <a:latin typeface="Helvetica Neue"/>
                <a:ea typeface="Helvetica Neue"/>
                <a:cs typeface="Helvetica Neue"/>
                <a:sym typeface="Helvetica Neue"/>
              </a:rPr>
              <a:t>things. Avoid talking negatively about the event or about attendees.</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Have a </a:t>
            </a:r>
            <a:r>
              <a:rPr b="1" i="0" lang="en-GB" sz="2400" u="none" cap="none" strike="noStrike">
                <a:solidFill>
                  <a:schemeClr val="dk1"/>
                </a:solidFill>
                <a:latin typeface="Helvetica Neue"/>
                <a:ea typeface="Helvetica Neue"/>
                <a:cs typeface="Helvetica Neue"/>
                <a:sym typeface="Helvetica Neue"/>
              </a:rPr>
              <a:t>business card to hand</a:t>
            </a:r>
            <a:r>
              <a:rPr b="0" i="0" lang="en-GB" sz="2400" u="none" cap="none" strike="noStrike">
                <a:solidFill>
                  <a:schemeClr val="dk1"/>
                </a:solidFill>
                <a:latin typeface="Helvetica Neue"/>
                <a:ea typeface="Helvetica Neue"/>
                <a:cs typeface="Helvetica Neue"/>
                <a:sym typeface="Helvetica Neue"/>
              </a:rPr>
              <a:t>, or an online equivalent. </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Ask people if you can </a:t>
            </a:r>
            <a:r>
              <a:rPr b="1" i="0" lang="en-GB" sz="2400" u="none" cap="none" strike="noStrike">
                <a:solidFill>
                  <a:schemeClr val="dk1"/>
                </a:solidFill>
                <a:latin typeface="Helvetica Neue"/>
                <a:ea typeface="Helvetica Neue"/>
                <a:cs typeface="Helvetica Neue"/>
                <a:sym typeface="Helvetica Neue"/>
              </a:rPr>
              <a:t>follow-up</a:t>
            </a:r>
            <a:r>
              <a:rPr b="0" i="0" lang="en-GB" sz="2400" u="none" cap="none" strike="noStrike">
                <a:solidFill>
                  <a:schemeClr val="dk1"/>
                </a:solidFill>
                <a:latin typeface="Helvetica Neue"/>
                <a:ea typeface="Helvetica Neue"/>
                <a:cs typeface="Helvetica Neue"/>
                <a:sym typeface="Helvetica Neue"/>
              </a:rPr>
              <a:t> with them at a later date.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6"/>
          <p:cNvSpPr txBox="1"/>
          <p:nvPr>
            <p:ph type="ctrTitle"/>
          </p:nvPr>
        </p:nvSpPr>
        <p:spPr>
          <a:xfrm>
            <a:off x="637309" y="397518"/>
            <a:ext cx="9505496" cy="976394"/>
          </a:xfrm>
          <a:prstGeom prst="rect">
            <a:avLst/>
          </a:prstGeom>
          <a:noFill/>
          <a:ln>
            <a:noFill/>
          </a:ln>
        </p:spPr>
        <p:txBody>
          <a:bodyPr anchorCtr="0" anchor="b" bIns="45700" lIns="91425" spcFirstLastPara="1" rIns="91425" wrap="square" tIns="45700">
            <a:noAutofit/>
          </a:bodyPr>
          <a:lstStyle/>
          <a:p>
            <a:pPr indent="0" lvl="0" marL="0" marR="0" rtl="0" algn="ctr">
              <a:lnSpc>
                <a:spcPct val="90000"/>
              </a:lnSpc>
              <a:spcBef>
                <a:spcPts val="0"/>
              </a:spcBef>
              <a:spcAft>
                <a:spcPts val="0"/>
              </a:spcAft>
              <a:buClr>
                <a:schemeClr val="dk1"/>
              </a:buClr>
              <a:buSzPts val="4400"/>
              <a:buFont typeface="Calibri"/>
              <a:buNone/>
            </a:pPr>
            <a:r>
              <a:rPr b="1" i="0" lang="en-GB" sz="4400" u="none" cap="none" strike="noStrike">
                <a:solidFill>
                  <a:schemeClr val="dk1"/>
                </a:solidFill>
                <a:latin typeface="Calibri"/>
                <a:ea typeface="Calibri"/>
                <a:cs typeface="Calibri"/>
                <a:sym typeface="Calibri"/>
              </a:rPr>
              <a:t>Tutor</a:t>
            </a:r>
            <a:r>
              <a:rPr b="1" i="0" lang="en-GB" sz="4800" u="none" cap="none" strike="noStrike">
                <a:solidFill>
                  <a:schemeClr val="dk1"/>
                </a:solidFill>
                <a:latin typeface="Calibri"/>
                <a:ea typeface="Calibri"/>
                <a:cs typeface="Calibri"/>
                <a:sym typeface="Calibri"/>
              </a:rPr>
              <a:t> profile – Professor Elena Gaura</a:t>
            </a:r>
            <a:endParaRPr/>
          </a:p>
        </p:txBody>
      </p:sp>
      <p:sp>
        <p:nvSpPr>
          <p:cNvPr id="112" name="Google Shape;112;p16"/>
          <p:cNvSpPr txBox="1"/>
          <p:nvPr>
            <p:ph idx="1" type="subTitle"/>
          </p:nvPr>
        </p:nvSpPr>
        <p:spPr>
          <a:xfrm>
            <a:off x="637309" y="1565335"/>
            <a:ext cx="8887691" cy="4688237"/>
          </a:xfrm>
          <a:prstGeom prst="rect">
            <a:avLst/>
          </a:prstGeom>
          <a:noFill/>
          <a:ln>
            <a:noFill/>
          </a:ln>
        </p:spPr>
        <p:txBody>
          <a:bodyPr anchorCtr="0" anchor="t" bIns="45700" lIns="91425" spcFirstLastPara="1" rIns="91425" wrap="square" tIns="45700">
            <a:noAutofit/>
          </a:bodyPr>
          <a:lstStyle/>
          <a:p>
            <a:pPr indent="-342900" lvl="0" marL="3429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Born and bred in Romania</a:t>
            </a:r>
            <a:endParaRPr/>
          </a:p>
          <a:p>
            <a:pPr indent="-342900" lvl="0" marL="3429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BSc &amp; MSc in Electronics – Cluj Napoca Romania, 1991</a:t>
            </a:r>
            <a:endParaRPr/>
          </a:p>
          <a:p>
            <a:pPr indent="-342900" lvl="0" marL="3429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PhD in Intelligent sensors – Coventry, UK, 2000</a:t>
            </a:r>
            <a:endParaRPr/>
          </a:p>
          <a:p>
            <a:pPr indent="-342900" lvl="0" marL="3429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Employed at Coventry University since 1999 on research roles – researcher, research leader, manager, Associate Dean for Research</a:t>
            </a:r>
            <a:endParaRPr/>
          </a:p>
          <a:p>
            <a:pPr indent="-342900" lvl="0" marL="3429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Graduated 11 PhD students; acquired over 40 medium size/large grants</a:t>
            </a:r>
            <a:endParaRPr/>
          </a:p>
          <a:p>
            <a:pPr indent="-342900" lvl="0" marL="3429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Grant evaluator for RCUK, EC, British Council, other national agencies worldwide</a:t>
            </a:r>
            <a:endParaRPr/>
          </a:p>
          <a:p>
            <a:pPr indent="-342900" lvl="0" marL="3429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Calibri"/>
                <a:ea typeface="Calibri"/>
                <a:cs typeface="Calibri"/>
                <a:sym typeface="Calibri"/>
              </a:rPr>
              <a:t>Keen interest in Researcher Development – core of my work since 2013</a:t>
            </a:r>
            <a:endParaRPr/>
          </a:p>
          <a:p>
            <a:pPr indent="-190500" lvl="0" marL="342900" marR="0" rtl="0" algn="l">
              <a:lnSpc>
                <a:spcPct val="90000"/>
              </a:lnSpc>
              <a:spcBef>
                <a:spcPts val="100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5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The Social Event</a:t>
            </a:r>
            <a:endParaRPr/>
          </a:p>
        </p:txBody>
      </p:sp>
      <p:sp>
        <p:nvSpPr>
          <p:cNvPr id="340" name="Google Shape;340;p5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Turn your mobile phone off. Using your mobile makes it more difficult for someone to come and speak to you.</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Be enthusiastic and engaging.</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Walk the room to make yourself familiar with your surroundings.</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Look for who you do and don’t know. Perhaps start out be speaking to those you do know to build confidence..</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Look for an “action nexus” – where a large group are gathering/conversing. This could provide a stimulus for conversation. </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Remember: it’s easy to join in a conversation with a smaller group than to participate in the conversation of a much larger group.</a:t>
            </a:r>
            <a:endParaRPr sz="2400"/>
          </a:p>
          <a:p>
            <a:pPr indent="-381000" lvl="0" marL="457200" marR="0" rtl="0" algn="l">
              <a:lnSpc>
                <a:spcPct val="90000"/>
              </a:lnSpc>
              <a:spcBef>
                <a:spcPts val="0"/>
              </a:spcBef>
              <a:spcAft>
                <a:spcPts val="0"/>
              </a:spcAft>
              <a:buClr>
                <a:schemeClr val="dk1"/>
              </a:buClr>
              <a:buSzPts val="2400"/>
              <a:buFont typeface="Helvetica Neue"/>
              <a:buChar char="•"/>
            </a:pPr>
            <a:r>
              <a:rPr b="0" i="0" lang="en-GB" sz="2400" u="none" cap="none" strike="noStrike">
                <a:solidFill>
                  <a:schemeClr val="dk1"/>
                </a:solidFill>
                <a:latin typeface="Helvetica Neue"/>
                <a:ea typeface="Helvetica Neue"/>
                <a:cs typeface="Helvetica Neue"/>
                <a:sym typeface="Helvetica Neue"/>
              </a:rPr>
              <a:t>Start by acknowledging the group with a smile, but wait for an appropriate moment to join the conversation.</a:t>
            </a:r>
            <a:endParaRPr sz="2400"/>
          </a:p>
          <a:p>
            <a:pPr indent="0" lvl="0" marL="0" marR="0" rtl="0" algn="l">
              <a:lnSpc>
                <a:spcPct val="90000"/>
              </a:lnSpc>
              <a:spcBef>
                <a:spcPts val="1000"/>
              </a:spcBef>
              <a:spcAft>
                <a:spcPts val="0"/>
              </a:spcAft>
              <a:buNone/>
            </a:pPr>
            <a:r>
              <a:t/>
            </a:r>
            <a:endParaRPr b="0" i="0" sz="24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5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Conversations Starters</a:t>
            </a:r>
            <a:endParaRPr/>
          </a:p>
        </p:txBody>
      </p:sp>
      <p:sp>
        <p:nvSpPr>
          <p:cNvPr id="347" name="Google Shape;347;p5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Have you been to this event before?</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Are you a member of this organisation/society?</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How are you enjoying the event?</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I see you’re from the University of Oxford. How do you like it there?</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Nice view!</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Hi! I’m…</a:t>
            </a:r>
            <a:endParaRPr b="0" i="1" sz="22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5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Other useful phrases…</a:t>
            </a:r>
            <a:endParaRPr b="0" i="0" sz="3200" u="none" cap="none" strike="noStrike">
              <a:solidFill>
                <a:schemeClr val="dk1"/>
              </a:solidFill>
              <a:latin typeface="Helvetica Neue"/>
              <a:ea typeface="Helvetica Neue"/>
              <a:cs typeface="Helvetica Neue"/>
              <a:sym typeface="Helvetica Neue"/>
            </a:endParaRPr>
          </a:p>
        </p:txBody>
      </p:sp>
      <p:sp>
        <p:nvSpPr>
          <p:cNvPr id="354" name="Google Shape;354;p5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I could see how I can be of immediate benefit to your research group because…</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I can see that there is synergy in our areas of research in that...</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I could assist you with your efforts because I...</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I would like to explore the potential to partner...</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I can see there may be an opportunity to collaborate because...</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Perhaps we can explore working together....</a:t>
            </a:r>
            <a:endParaRPr b="0" i="1" sz="22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p5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Conversations Closers</a:t>
            </a:r>
            <a:endParaRPr/>
          </a:p>
        </p:txBody>
      </p:sp>
      <p:sp>
        <p:nvSpPr>
          <p:cNvPr id="361" name="Google Shape;361;p5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I really enjoyed our conversation. Do you mind if I follow up with you next week?</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It was a pleasure meeting you. Can I get your business card?</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Thank you for the opportunity to chat. I would love to continue our conversation. Are you on Twitter?</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It was great speaking with you. Enjoy the rest of the event and hope to see you again soon!</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Google Shape;367;p5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REMEMBER</a:t>
            </a:r>
            <a:endParaRPr/>
          </a:p>
        </p:txBody>
      </p:sp>
      <p:sp>
        <p:nvSpPr>
          <p:cNvPr id="368" name="Google Shape;368;p5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419100" lvl="0" marL="457200" marR="0" rtl="0" algn="l">
              <a:lnSpc>
                <a:spcPct val="90000"/>
              </a:lnSpc>
              <a:spcBef>
                <a:spcPts val="0"/>
              </a:spcBef>
              <a:spcAft>
                <a:spcPts val="0"/>
              </a:spcAft>
              <a:buClr>
                <a:schemeClr val="dk1"/>
              </a:buClr>
              <a:buSzPts val="3000"/>
              <a:buFont typeface="Helvetica Neue"/>
              <a:buChar char="•"/>
            </a:pPr>
            <a:r>
              <a:rPr b="0" i="0" lang="en-GB" sz="3000" u="none" cap="none" strike="noStrike">
                <a:solidFill>
                  <a:schemeClr val="dk1"/>
                </a:solidFill>
                <a:latin typeface="Helvetica Neue"/>
                <a:ea typeface="Helvetica Neue"/>
                <a:cs typeface="Helvetica Neue"/>
                <a:sym typeface="Helvetica Neue"/>
              </a:rPr>
              <a:t>Networking is an important part of any academic career.</a:t>
            </a:r>
            <a:endParaRPr sz="3000"/>
          </a:p>
          <a:p>
            <a:pPr indent="-419100" lvl="0" marL="457200" marR="0" rtl="0" algn="l">
              <a:lnSpc>
                <a:spcPct val="90000"/>
              </a:lnSpc>
              <a:spcBef>
                <a:spcPts val="0"/>
              </a:spcBef>
              <a:spcAft>
                <a:spcPts val="0"/>
              </a:spcAft>
              <a:buClr>
                <a:schemeClr val="dk1"/>
              </a:buClr>
              <a:buSzPts val="3000"/>
              <a:buFont typeface="Helvetica Neue"/>
              <a:buChar char="•"/>
            </a:pPr>
            <a:r>
              <a:rPr b="0" i="0" lang="en-GB" sz="3000" u="none" cap="none" strike="noStrike">
                <a:solidFill>
                  <a:schemeClr val="dk1"/>
                </a:solidFill>
                <a:latin typeface="Helvetica Neue"/>
                <a:ea typeface="Helvetica Neue"/>
                <a:cs typeface="Helvetica Neue"/>
                <a:sym typeface="Helvetica Neue"/>
              </a:rPr>
              <a:t>Networking allows you to influence how research develops.</a:t>
            </a:r>
            <a:endParaRPr sz="3000"/>
          </a:p>
          <a:p>
            <a:pPr indent="-419100" lvl="0" marL="457200" marR="0" rtl="0" algn="l">
              <a:lnSpc>
                <a:spcPct val="90000"/>
              </a:lnSpc>
              <a:spcBef>
                <a:spcPts val="0"/>
              </a:spcBef>
              <a:spcAft>
                <a:spcPts val="0"/>
              </a:spcAft>
              <a:buClr>
                <a:schemeClr val="dk1"/>
              </a:buClr>
              <a:buSzPts val="3000"/>
              <a:buFont typeface="Helvetica Neue"/>
              <a:buChar char="•"/>
            </a:pPr>
            <a:r>
              <a:rPr b="0" i="0" lang="en-GB" sz="3000" u="none" cap="none" strike="noStrike">
                <a:solidFill>
                  <a:schemeClr val="dk1"/>
                </a:solidFill>
                <a:latin typeface="Helvetica Neue"/>
                <a:ea typeface="Helvetica Neue"/>
                <a:cs typeface="Helvetica Neue"/>
                <a:sym typeface="Helvetica Neue"/>
              </a:rPr>
              <a:t>Networking is an ongoing activity.</a:t>
            </a:r>
            <a:endParaRPr sz="3000"/>
          </a:p>
          <a:p>
            <a:pPr indent="-419100" lvl="0" marL="457200" marR="0" rtl="0" algn="l">
              <a:lnSpc>
                <a:spcPct val="90000"/>
              </a:lnSpc>
              <a:spcBef>
                <a:spcPts val="0"/>
              </a:spcBef>
              <a:spcAft>
                <a:spcPts val="0"/>
              </a:spcAft>
              <a:buClr>
                <a:schemeClr val="dk1"/>
              </a:buClr>
              <a:buSzPts val="3000"/>
              <a:buFont typeface="Helvetica Neue"/>
              <a:buChar char="•"/>
            </a:pPr>
            <a:r>
              <a:rPr b="0" i="0" lang="en-GB" sz="3000" u="none" cap="none" strike="noStrike">
                <a:solidFill>
                  <a:schemeClr val="dk1"/>
                </a:solidFill>
                <a:latin typeface="Helvetica Neue"/>
                <a:ea typeface="Helvetica Neue"/>
                <a:cs typeface="Helvetica Neue"/>
                <a:sym typeface="Helvetica Neue"/>
              </a:rPr>
              <a:t>Networking opens up a range of “hidden” opportunities (invitations to join editorial committees, present keynotes, peer review…)</a:t>
            </a:r>
            <a:endParaRPr sz="3000"/>
          </a:p>
          <a:p>
            <a:pPr indent="-419100" lvl="0" marL="457200" marR="0" rtl="0" algn="l">
              <a:lnSpc>
                <a:spcPct val="90000"/>
              </a:lnSpc>
              <a:spcBef>
                <a:spcPts val="0"/>
              </a:spcBef>
              <a:spcAft>
                <a:spcPts val="0"/>
              </a:spcAft>
              <a:buClr>
                <a:schemeClr val="dk1"/>
              </a:buClr>
              <a:buSzPts val="3000"/>
              <a:buFont typeface="Helvetica Neue"/>
              <a:buChar char="•"/>
            </a:pPr>
            <a:r>
              <a:rPr b="0" i="0" lang="en-GB" sz="3000" u="none" cap="none" strike="noStrike">
                <a:solidFill>
                  <a:schemeClr val="dk1"/>
                </a:solidFill>
                <a:latin typeface="Helvetica Neue"/>
                <a:ea typeface="Helvetica Neue"/>
                <a:cs typeface="Helvetica Neue"/>
                <a:sym typeface="Helvetica Neue"/>
              </a:rPr>
              <a:t>Networking is about communicating your interests, values and expertise and in making connections.</a:t>
            </a:r>
            <a:endParaRPr b="0" i="0" sz="30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3" name="Shape 373"/>
        <p:cNvGrpSpPr/>
        <p:nvPr/>
      </p:nvGrpSpPr>
      <p:grpSpPr>
        <a:xfrm>
          <a:off x="0" y="0"/>
          <a:ext cx="0" cy="0"/>
          <a:chOff x="0" y="0"/>
          <a:chExt cx="0" cy="0"/>
        </a:xfrm>
      </p:grpSpPr>
      <p:sp>
        <p:nvSpPr>
          <p:cNvPr id="374" name="Google Shape;374;p57"/>
          <p:cNvSpPr txBox="1"/>
          <p:nvPr>
            <p:ph type="title"/>
          </p:nvPr>
        </p:nvSpPr>
        <p:spPr>
          <a:xfrm>
            <a:off x="831850" y="1709738"/>
            <a:ext cx="10515600" cy="28527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Font typeface="Arial"/>
              <a:buNone/>
            </a:pPr>
            <a:r>
              <a:rPr b="1" lang="en-GB" sz="4800">
                <a:solidFill>
                  <a:srgbClr val="1F497D"/>
                </a:solidFill>
              </a:rPr>
              <a:t>How to:</a:t>
            </a:r>
            <a:br>
              <a:rPr b="1" lang="en-GB" sz="4800">
                <a:solidFill>
                  <a:srgbClr val="1F497D"/>
                </a:solidFill>
              </a:rPr>
            </a:br>
            <a:r>
              <a:rPr b="1" lang="en-GB" sz="4800">
                <a:solidFill>
                  <a:srgbClr val="1F497D"/>
                </a:solidFill>
              </a:rPr>
              <a:t>Effective Email Follow-Ups</a:t>
            </a:r>
            <a:endParaRPr sz="1400">
              <a:latin typeface="Arial"/>
              <a:ea typeface="Arial"/>
              <a:cs typeface="Arial"/>
              <a:sym typeface="Arial"/>
            </a:endParaRPr>
          </a:p>
          <a:p>
            <a:pPr indent="0" lvl="0" marL="0" rtl="0" algn="l">
              <a:spcBef>
                <a:spcPts val="0"/>
              </a:spcBef>
              <a:spcAft>
                <a:spcPts val="0"/>
              </a:spcAft>
              <a:buNone/>
            </a:pPr>
            <a:r>
              <a:t/>
            </a:r>
            <a:endParaRPr b="1" sz="4800">
              <a:solidFill>
                <a:srgbClr val="1F497D"/>
              </a:solidFill>
            </a:endParaRPr>
          </a:p>
        </p:txBody>
      </p:sp>
      <p:sp>
        <p:nvSpPr>
          <p:cNvPr id="375" name="Google Shape;375;p57"/>
          <p:cNvSpPr txBox="1"/>
          <p:nvPr/>
        </p:nvSpPr>
        <p:spPr>
          <a:xfrm>
            <a:off x="1946920" y="3438128"/>
            <a:ext cx="8229600" cy="1143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a:p>
        </p:txBody>
      </p:sp>
      <p:sp>
        <p:nvSpPr>
          <p:cNvPr id="376" name="Google Shape;376;p57"/>
          <p:cNvSpPr txBox="1"/>
          <p:nvPr>
            <p:ph idx="1" type="body"/>
          </p:nvPr>
        </p:nvSpPr>
        <p:spPr>
          <a:xfrm>
            <a:off x="831850" y="4589463"/>
            <a:ext cx="10515600" cy="15003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Google Shape;382;p5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FF0000"/>
              </a:buClr>
              <a:buSzPts val="3200"/>
              <a:buFont typeface="Helvetica Neue"/>
              <a:buNone/>
            </a:pPr>
            <a:r>
              <a:rPr b="1" i="0" lang="en-GB" sz="3200" u="none" cap="none" strike="noStrike">
                <a:solidFill>
                  <a:srgbClr val="FF0000"/>
                </a:solidFill>
                <a:latin typeface="Helvetica Neue"/>
                <a:ea typeface="Helvetica Neue"/>
                <a:cs typeface="Helvetica Neue"/>
                <a:sym typeface="Helvetica Neue"/>
              </a:rPr>
              <a:t>TASK</a:t>
            </a:r>
            <a:endParaRPr/>
          </a:p>
        </p:txBody>
      </p:sp>
      <p:sp>
        <p:nvSpPr>
          <p:cNvPr id="383" name="Google Shape;383;p5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Arial"/>
              <a:buNone/>
            </a:pPr>
            <a:r>
              <a:rPr b="0" i="0" lang="en-GB" sz="2800" u="none" cap="none" strike="noStrike">
                <a:solidFill>
                  <a:schemeClr val="dk1"/>
                </a:solidFill>
                <a:latin typeface="Helvetica Neue"/>
                <a:ea typeface="Helvetica Neue"/>
                <a:cs typeface="Helvetica Neue"/>
                <a:sym typeface="Helvetica Neue"/>
              </a:rPr>
              <a:t>What do you do after the conference has finished?</a:t>
            </a:r>
            <a:endParaRPr/>
          </a:p>
          <a:p>
            <a:pPr indent="0" lvl="0" marL="0" marR="0" rtl="0" algn="l">
              <a:lnSpc>
                <a:spcPct val="90000"/>
              </a:lnSpc>
              <a:spcBef>
                <a:spcPts val="0"/>
              </a:spcBef>
              <a:spcAft>
                <a:spcPts val="0"/>
              </a:spcAft>
              <a:buClr>
                <a:schemeClr val="dk1"/>
              </a:buClr>
              <a:buSzPts val="2800"/>
              <a:buFont typeface="Arial"/>
              <a:buNone/>
            </a:pPr>
            <a:r>
              <a:t/>
            </a:r>
            <a:endParaRPr b="0" i="0" sz="28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800"/>
              <a:buFont typeface="Arial"/>
              <a:buNone/>
            </a:pPr>
            <a:r>
              <a:rPr b="0" i="0" lang="en-GB" sz="2800" u="none" cap="none" strike="noStrike">
                <a:solidFill>
                  <a:schemeClr val="dk1"/>
                </a:solidFill>
                <a:latin typeface="Helvetica Neue"/>
                <a:ea typeface="Helvetica Neue"/>
                <a:cs typeface="Helvetica Neue"/>
                <a:sym typeface="Helvetica Neue"/>
              </a:rPr>
              <a:t>In pairs, discuss the activities you undertake (or should undertake) after attending a conference?</a:t>
            </a:r>
            <a:endParaRPr/>
          </a:p>
          <a:p>
            <a:pPr indent="0" lvl="0" marL="0" marR="0" rtl="0" algn="l">
              <a:lnSpc>
                <a:spcPct val="90000"/>
              </a:lnSpc>
              <a:spcBef>
                <a:spcPts val="0"/>
              </a:spcBef>
              <a:spcAft>
                <a:spcPts val="0"/>
              </a:spcAft>
              <a:buClr>
                <a:schemeClr val="dk1"/>
              </a:buClr>
              <a:buSzPts val="2400"/>
              <a:buFont typeface="Arial"/>
              <a:buNone/>
            </a:pPr>
            <a:r>
              <a:t/>
            </a:r>
            <a:endParaRPr b="0" i="0" sz="24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400"/>
              <a:buFont typeface="Arial"/>
              <a:buNone/>
            </a:pPr>
            <a:r>
              <a:t/>
            </a:r>
            <a:endParaRPr b="0" i="0" sz="24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Google Shape;389;p5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Following Up</a:t>
            </a:r>
            <a:endParaRPr/>
          </a:p>
        </p:txBody>
      </p:sp>
      <p:sp>
        <p:nvSpPr>
          <p:cNvPr id="390" name="Google Shape;390;p59"/>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419100" lvl="0" marL="457200" marR="0" rtl="0" algn="l">
              <a:lnSpc>
                <a:spcPct val="90000"/>
              </a:lnSpc>
              <a:spcBef>
                <a:spcPts val="0"/>
              </a:spcBef>
              <a:spcAft>
                <a:spcPts val="0"/>
              </a:spcAft>
              <a:buClr>
                <a:schemeClr val="dk1"/>
              </a:buClr>
              <a:buSzPts val="3000"/>
              <a:buFont typeface="Calibri"/>
              <a:buChar char="•"/>
            </a:pPr>
            <a:r>
              <a:rPr i="0" lang="en-GB" sz="3000" u="none" cap="none" strike="noStrike">
                <a:solidFill>
                  <a:schemeClr val="dk1"/>
                </a:solidFill>
              </a:rPr>
              <a:t>Make sure you have put some time aside to follow up any leads from your conference. </a:t>
            </a:r>
            <a:endParaRPr sz="3000"/>
          </a:p>
          <a:p>
            <a:pPr indent="-419100" lvl="0" marL="457200" marR="0" rtl="0" algn="l">
              <a:lnSpc>
                <a:spcPct val="90000"/>
              </a:lnSpc>
              <a:spcBef>
                <a:spcPts val="0"/>
              </a:spcBef>
              <a:spcAft>
                <a:spcPts val="0"/>
              </a:spcAft>
              <a:buClr>
                <a:schemeClr val="dk1"/>
              </a:buClr>
              <a:buSzPts val="3000"/>
              <a:buFont typeface="Calibri"/>
              <a:buChar char="•"/>
            </a:pPr>
            <a:r>
              <a:rPr i="0" lang="en-GB" sz="3000" u="none" cap="none" strike="noStrike">
                <a:solidFill>
                  <a:schemeClr val="dk1"/>
                </a:solidFill>
              </a:rPr>
              <a:t>Remember to take notes and collect business cards or contact details so that you can follow up after the event.</a:t>
            </a:r>
            <a:endParaRPr sz="3000"/>
          </a:p>
          <a:p>
            <a:pPr indent="-419100" lvl="0" marL="457200" marR="0" rtl="0" algn="l">
              <a:lnSpc>
                <a:spcPct val="90000"/>
              </a:lnSpc>
              <a:spcBef>
                <a:spcPts val="0"/>
              </a:spcBef>
              <a:spcAft>
                <a:spcPts val="0"/>
              </a:spcAft>
              <a:buClr>
                <a:schemeClr val="dk1"/>
              </a:buClr>
              <a:buSzPts val="3000"/>
              <a:buFont typeface="Calibri"/>
              <a:buChar char="•"/>
            </a:pPr>
            <a:r>
              <a:rPr b="1" i="0" lang="en-GB" sz="3000" u="none" cap="none" strike="noStrike">
                <a:solidFill>
                  <a:schemeClr val="dk1"/>
                </a:solidFill>
              </a:rPr>
              <a:t>Remember: it’s not networking if you don’t stay in touch.</a:t>
            </a:r>
            <a:endParaRPr sz="3000"/>
          </a:p>
          <a:p>
            <a:pPr indent="-419100" lvl="0" marL="457200" marR="0" rtl="0" algn="l">
              <a:lnSpc>
                <a:spcPct val="90000"/>
              </a:lnSpc>
              <a:spcBef>
                <a:spcPts val="0"/>
              </a:spcBef>
              <a:spcAft>
                <a:spcPts val="0"/>
              </a:spcAft>
              <a:buClr>
                <a:schemeClr val="dk1"/>
              </a:buClr>
              <a:buSzPts val="3000"/>
              <a:buFont typeface="Calibri"/>
              <a:buChar char="•"/>
            </a:pPr>
            <a:r>
              <a:rPr i="0" lang="en-GB" sz="3000" u="none" cap="none" strike="noStrike">
                <a:solidFill>
                  <a:schemeClr val="dk1"/>
                </a:solidFill>
              </a:rPr>
              <a:t>Don’t be afraid to send an email showing your interest or expressing thanks.</a:t>
            </a:r>
            <a:endParaRPr sz="3000"/>
          </a:p>
          <a:p>
            <a:pPr indent="-419100" lvl="0" marL="457200" marR="0" rtl="0" algn="l">
              <a:lnSpc>
                <a:spcPct val="90000"/>
              </a:lnSpc>
              <a:spcBef>
                <a:spcPts val="0"/>
              </a:spcBef>
              <a:spcAft>
                <a:spcPts val="0"/>
              </a:spcAft>
              <a:buClr>
                <a:schemeClr val="dk1"/>
              </a:buClr>
              <a:buSzPts val="3000"/>
              <a:buFont typeface="Calibri"/>
              <a:buChar char="•"/>
            </a:pPr>
            <a:r>
              <a:rPr i="0" lang="en-GB" sz="3000" u="none" cap="none" strike="noStrike">
                <a:solidFill>
                  <a:schemeClr val="dk1"/>
                </a:solidFill>
              </a:rPr>
              <a:t>It’s never too late to get in touch!</a:t>
            </a:r>
            <a:endParaRPr sz="3000"/>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6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Example Follow-up Email</a:t>
            </a:r>
            <a:endParaRPr/>
          </a:p>
        </p:txBody>
      </p:sp>
      <p:sp>
        <p:nvSpPr>
          <p:cNvPr id="397" name="Google Shape;397;p6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1800"/>
              <a:buFont typeface="Arial"/>
              <a:buNone/>
            </a:pPr>
            <a:r>
              <a:rPr b="0" i="0" lang="en-GB" sz="1800" u="none" cap="none" strike="noStrike">
                <a:solidFill>
                  <a:schemeClr val="dk1"/>
                </a:solidFill>
                <a:latin typeface="Helvetica Neue"/>
                <a:ea typeface="Helvetica Neue"/>
                <a:cs typeface="Helvetica Neue"/>
                <a:sym typeface="Helvetica Neue"/>
              </a:rPr>
              <a:t>Dear Dr X</a:t>
            </a:r>
            <a:endParaRPr/>
          </a:p>
          <a:p>
            <a:pPr indent="0" lvl="0" marL="0" marR="0" rtl="0" algn="l">
              <a:lnSpc>
                <a:spcPct val="90000"/>
              </a:lnSpc>
              <a:spcBef>
                <a:spcPts val="0"/>
              </a:spcBef>
              <a:spcAft>
                <a:spcPts val="0"/>
              </a:spcAft>
              <a:buClr>
                <a:schemeClr val="dk1"/>
              </a:buClr>
              <a:buSzPts val="1800"/>
              <a:buFont typeface="Arial"/>
              <a:buNone/>
            </a:pPr>
            <a:r>
              <a:rPr b="0" i="0" lang="en-GB" sz="1800" u="none" cap="none" strike="noStrike">
                <a:solidFill>
                  <a:schemeClr val="dk1"/>
                </a:solidFill>
                <a:latin typeface="Helvetica Neue"/>
                <a:ea typeface="Helvetica Neue"/>
                <a:cs typeface="Helvetica Neue"/>
                <a:sym typeface="Helvetica Neue"/>
              </a:rPr>
              <a:t>It was a pleasure meeting you at the Ecological Society of Amercia in Minneapolis last week. I appreciated the opportunity to briefly chat with you and Dr Y and Z outside the conference venue/hall/canteen. As you may recall, I am currently finishing up my postdoc at the University of Arizona and I am especially interested in freshwater megafish. I found our discussion very interesting and can see that there is definitely some synergy between our research areas. I would love to continue our conversation and explore the possibility of us collaborating. Would it be possible to arrange a short follow-up phone/Skype appointment in the coming weeks? Please let me know what times/dates would be best for you. Again, it was great meeting you. You can find out more about me on my LinkedIn profile: </a:t>
            </a:r>
            <a:r>
              <a:rPr b="0" i="0" lang="en-GB" sz="1800" u="sng" cap="none" strike="noStrike">
                <a:solidFill>
                  <a:schemeClr val="hlink"/>
                </a:solidFill>
                <a:latin typeface="Helvetica Neue"/>
                <a:ea typeface="Helvetica Neue"/>
                <a:cs typeface="Helvetica Neue"/>
                <a:sym typeface="Helvetica Neue"/>
                <a:hlinkClick r:id="rId3"/>
              </a:rPr>
              <a:t>https://www.linkedin.com/in/kieran-fenby-hulse-46410460</a:t>
            </a:r>
            <a:endParaRPr b="0" i="0" sz="18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1800"/>
              <a:buFont typeface="Arial"/>
              <a:buNone/>
            </a:pPr>
            <a:r>
              <a:rPr b="0" i="0" lang="en-GB" sz="1800" u="none" cap="none" strike="noStrike">
                <a:solidFill>
                  <a:schemeClr val="dk1"/>
                </a:solidFill>
                <a:latin typeface="Helvetica Neue"/>
                <a:ea typeface="Helvetica Neue"/>
                <a:cs typeface="Helvetica Neue"/>
                <a:sym typeface="Helvetica Neue"/>
              </a:rPr>
              <a:t>I look forward to speaking with you further and to perhaps working together in the future.</a:t>
            </a:r>
            <a:endParaRPr/>
          </a:p>
          <a:p>
            <a:pPr indent="0" lvl="0" marL="0" marR="0" rtl="0" algn="l">
              <a:lnSpc>
                <a:spcPct val="90000"/>
              </a:lnSpc>
              <a:spcBef>
                <a:spcPts val="0"/>
              </a:spcBef>
              <a:spcAft>
                <a:spcPts val="0"/>
              </a:spcAft>
              <a:buClr>
                <a:schemeClr val="dk1"/>
              </a:buClr>
              <a:buSzPts val="1800"/>
              <a:buFont typeface="Arial"/>
              <a:buNone/>
            </a:pPr>
            <a:r>
              <a:t/>
            </a:r>
            <a:endParaRPr b="0" i="0" sz="18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1800"/>
              <a:buFont typeface="Arial"/>
              <a:buNone/>
            </a:pPr>
            <a:r>
              <a:rPr b="0" i="0" lang="en-GB" sz="1800" u="none" cap="none" strike="noStrike">
                <a:solidFill>
                  <a:schemeClr val="dk1"/>
                </a:solidFill>
                <a:latin typeface="Helvetica Neue"/>
                <a:ea typeface="Helvetica Neue"/>
                <a:cs typeface="Helvetica Neue"/>
                <a:sym typeface="Helvetica Neue"/>
              </a:rPr>
              <a:t>Regards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Google Shape;403;p6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Informational Interviews</a:t>
            </a:r>
            <a:endParaRPr/>
          </a:p>
        </p:txBody>
      </p:sp>
      <p:sp>
        <p:nvSpPr>
          <p:cNvPr id="404" name="Google Shape;404;p6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200"/>
              <a:buFont typeface="Arial"/>
              <a:buNone/>
            </a:pPr>
            <a:r>
              <a:rPr b="0" i="0" lang="en-GB" sz="2200" u="none" cap="none" strike="noStrike">
                <a:solidFill>
                  <a:schemeClr val="dk1"/>
                </a:solidFill>
                <a:latin typeface="Helvetica Neue"/>
                <a:ea typeface="Helvetica Neue"/>
                <a:cs typeface="Helvetica Neue"/>
                <a:sym typeface="Helvetica Neue"/>
              </a:rPr>
              <a:t>Term understood in business, less used in academia. Aim of an informational interview is to:</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Open the lines of communication</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Exchange information</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Plainly elucidate and understand each other’s offer or brand</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Learn how you could craft a win-win partnership</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Solve each other’s problems.</a:t>
            </a:r>
            <a:endParaRPr/>
          </a:p>
          <a:p>
            <a:pPr indent="0" lvl="0" marL="0" marR="0" rtl="0" algn="l">
              <a:lnSpc>
                <a:spcPct val="90000"/>
              </a:lnSpc>
              <a:spcBef>
                <a:spcPts val="1000"/>
              </a:spcBef>
              <a:spcAft>
                <a:spcPts val="0"/>
              </a:spcAft>
              <a:buClr>
                <a:schemeClr val="dk1"/>
              </a:buClr>
              <a:buSzPts val="2200"/>
              <a:buFont typeface="Arial"/>
              <a:buNone/>
            </a:pPr>
            <a:r>
              <a:rPr b="0" i="0" lang="en-GB" sz="2200" u="none" cap="none" strike="noStrike">
                <a:solidFill>
                  <a:schemeClr val="dk1"/>
                </a:solidFill>
                <a:latin typeface="Helvetica Neue"/>
                <a:ea typeface="Helvetica Neue"/>
                <a:cs typeface="Helvetica Neue"/>
                <a:sym typeface="Helvetica Neue"/>
              </a:rPr>
              <a:t>Informational interviews can be undertaken on Skype, by phone, or in person, and are great activities to undertake post conference. They are about finding out information so that you can explore the possibility of working together.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1" i="0" lang="en-GB" sz="4400" u="none" cap="none" strike="noStrike">
                <a:solidFill>
                  <a:schemeClr val="dk1"/>
                </a:solidFill>
                <a:latin typeface="Calibri"/>
                <a:ea typeface="Calibri"/>
                <a:cs typeface="Calibri"/>
                <a:sym typeface="Calibri"/>
              </a:rPr>
              <a:t>Tutor profile – </a:t>
            </a:r>
            <a:br>
              <a:rPr b="1" i="0" lang="en-GB" sz="4400" u="none" cap="none" strike="noStrike">
                <a:solidFill>
                  <a:schemeClr val="dk1"/>
                </a:solidFill>
                <a:latin typeface="Calibri"/>
                <a:ea typeface="Calibri"/>
                <a:cs typeface="Calibri"/>
                <a:sym typeface="Calibri"/>
              </a:rPr>
            </a:br>
            <a:r>
              <a:rPr b="1" i="0" lang="en-GB" sz="4400" u="none" cap="none" strike="noStrike">
                <a:solidFill>
                  <a:schemeClr val="dk1"/>
                </a:solidFill>
                <a:latin typeface="Calibri"/>
                <a:ea typeface="Calibri"/>
                <a:cs typeface="Calibri"/>
                <a:sym typeface="Calibri"/>
              </a:rPr>
              <a:t>Dr. James Brusey</a:t>
            </a:r>
            <a:endParaRPr b="1" i="0" sz="4400" u="none" cap="none" strike="noStrike">
              <a:solidFill>
                <a:schemeClr val="dk1"/>
              </a:solidFill>
              <a:latin typeface="Calibri"/>
              <a:ea typeface="Calibri"/>
              <a:cs typeface="Calibri"/>
              <a:sym typeface="Calibri"/>
            </a:endParaRPr>
          </a:p>
        </p:txBody>
      </p:sp>
      <p:sp>
        <p:nvSpPr>
          <p:cNvPr id="118" name="Google Shape;118;p17"/>
          <p:cNvSpPr txBox="1"/>
          <p:nvPr>
            <p:ph idx="1" type="body"/>
          </p:nvPr>
        </p:nvSpPr>
        <p:spPr>
          <a:xfrm>
            <a:off x="838200" y="1825625"/>
            <a:ext cx="6975844"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80000"/>
              </a:lnSpc>
              <a:spcBef>
                <a:spcPts val="0"/>
              </a:spcBef>
              <a:spcAft>
                <a:spcPts val="0"/>
              </a:spcAft>
              <a:buClr>
                <a:schemeClr val="dk1"/>
              </a:buClr>
              <a:buSzPts val="2590"/>
              <a:buFont typeface="Arial"/>
              <a:buChar char="•"/>
            </a:pPr>
            <a:r>
              <a:rPr b="0" i="0" lang="en-GB" sz="2590" u="none" cap="none" strike="noStrike">
                <a:solidFill>
                  <a:schemeClr val="dk1"/>
                </a:solidFill>
                <a:latin typeface="Calibri"/>
                <a:ea typeface="Calibri"/>
                <a:cs typeface="Calibri"/>
                <a:sym typeface="Calibri"/>
              </a:rPr>
              <a:t>Australian / British</a:t>
            </a:r>
            <a:endParaRPr/>
          </a:p>
          <a:p>
            <a:pPr indent="-228600" lvl="0" marL="228600" marR="0" rtl="0" algn="l">
              <a:lnSpc>
                <a:spcPct val="80000"/>
              </a:lnSpc>
              <a:spcBef>
                <a:spcPts val="1000"/>
              </a:spcBef>
              <a:spcAft>
                <a:spcPts val="0"/>
              </a:spcAft>
              <a:buClr>
                <a:schemeClr val="dk1"/>
              </a:buClr>
              <a:buSzPts val="2590"/>
              <a:buFont typeface="Arial"/>
              <a:buChar char="•"/>
            </a:pPr>
            <a:r>
              <a:rPr b="0" i="0" lang="en-GB" sz="2590" u="none" cap="none" strike="noStrike">
                <a:solidFill>
                  <a:schemeClr val="dk1"/>
                </a:solidFill>
                <a:latin typeface="Calibri"/>
                <a:ea typeface="Calibri"/>
                <a:cs typeface="Calibri"/>
                <a:sym typeface="Calibri"/>
              </a:rPr>
              <a:t>Award winning PhD in Reinforcement learning for robot soccer</a:t>
            </a:r>
            <a:endParaRPr/>
          </a:p>
          <a:p>
            <a:pPr indent="-228600" lvl="0" marL="228600" marR="0" rtl="0" algn="l">
              <a:lnSpc>
                <a:spcPct val="80000"/>
              </a:lnSpc>
              <a:spcBef>
                <a:spcPts val="1000"/>
              </a:spcBef>
              <a:spcAft>
                <a:spcPts val="0"/>
              </a:spcAft>
              <a:buClr>
                <a:schemeClr val="dk1"/>
              </a:buClr>
              <a:buSzPts val="2590"/>
              <a:buFont typeface="Arial"/>
              <a:buChar char="•"/>
            </a:pPr>
            <a:r>
              <a:rPr b="0" i="0" lang="en-GB" sz="2590" u="none" cap="none" strike="noStrike">
                <a:solidFill>
                  <a:schemeClr val="dk1"/>
                </a:solidFill>
                <a:latin typeface="Calibri"/>
                <a:ea typeface="Calibri"/>
                <a:cs typeface="Calibri"/>
                <a:sym typeface="Calibri"/>
              </a:rPr>
              <a:t>Cambridge U 2002 – 2007 (RFID, Robotics)</a:t>
            </a:r>
            <a:endParaRPr/>
          </a:p>
          <a:p>
            <a:pPr indent="-228600" lvl="0" marL="228600" marR="0" rtl="0" algn="l">
              <a:lnSpc>
                <a:spcPct val="80000"/>
              </a:lnSpc>
              <a:spcBef>
                <a:spcPts val="1000"/>
              </a:spcBef>
              <a:spcAft>
                <a:spcPts val="0"/>
              </a:spcAft>
              <a:buClr>
                <a:schemeClr val="dk1"/>
              </a:buClr>
              <a:buSzPts val="2590"/>
              <a:buFont typeface="Arial"/>
              <a:buChar char="•"/>
            </a:pPr>
            <a:r>
              <a:rPr b="0" i="0" lang="en-GB" sz="2590" u="none" cap="none" strike="noStrike">
                <a:solidFill>
                  <a:schemeClr val="dk1"/>
                </a:solidFill>
                <a:latin typeface="Calibri"/>
                <a:ea typeface="Calibri"/>
                <a:cs typeface="Calibri"/>
                <a:sym typeface="Calibri"/>
              </a:rPr>
              <a:t>Coventry U 2007 – present (WSNs, etc!)</a:t>
            </a:r>
            <a:endParaRPr/>
          </a:p>
          <a:p>
            <a:pPr indent="-228600" lvl="0" marL="228600" marR="0" rtl="0" algn="l">
              <a:lnSpc>
                <a:spcPct val="80000"/>
              </a:lnSpc>
              <a:spcBef>
                <a:spcPts val="1000"/>
              </a:spcBef>
              <a:spcAft>
                <a:spcPts val="0"/>
              </a:spcAft>
              <a:buClr>
                <a:schemeClr val="dk1"/>
              </a:buClr>
              <a:buSzPts val="2590"/>
              <a:buFont typeface="Arial"/>
              <a:buChar char="•"/>
            </a:pPr>
            <a:r>
              <a:rPr b="0" i="0" lang="en-GB" sz="2590" u="none" cap="none" strike="noStrike">
                <a:solidFill>
                  <a:schemeClr val="dk1"/>
                </a:solidFill>
                <a:latin typeface="Calibri"/>
                <a:ea typeface="Calibri"/>
                <a:cs typeface="Calibri"/>
                <a:sym typeface="Calibri"/>
              </a:rPr>
              <a:t>Graduated 9 PhD students (with Elena)</a:t>
            </a:r>
            <a:endParaRPr/>
          </a:p>
          <a:p>
            <a:pPr indent="-228600" lvl="0" marL="228600" marR="0" rtl="0" algn="l">
              <a:lnSpc>
                <a:spcPct val="80000"/>
              </a:lnSpc>
              <a:spcBef>
                <a:spcPts val="1000"/>
              </a:spcBef>
              <a:spcAft>
                <a:spcPts val="0"/>
              </a:spcAft>
              <a:buClr>
                <a:schemeClr val="dk1"/>
              </a:buClr>
              <a:buSzPts val="2590"/>
              <a:buFont typeface="Arial"/>
              <a:buChar char="•"/>
            </a:pPr>
            <a:r>
              <a:rPr b="0" i="0" lang="en-GB" sz="2590" u="none" cap="none" strike="noStrike">
                <a:solidFill>
                  <a:schemeClr val="dk1"/>
                </a:solidFill>
                <a:latin typeface="Calibri"/>
                <a:ea typeface="Calibri"/>
                <a:cs typeface="Calibri"/>
                <a:sym typeface="Calibri"/>
              </a:rPr>
              <a:t>Currently supervise 10 PhDs students</a:t>
            </a:r>
            <a:endParaRPr/>
          </a:p>
          <a:p>
            <a:pPr indent="-228600" lvl="0" marL="228600" marR="0" rtl="0" algn="l">
              <a:lnSpc>
                <a:spcPct val="80000"/>
              </a:lnSpc>
              <a:spcBef>
                <a:spcPts val="1000"/>
              </a:spcBef>
              <a:spcAft>
                <a:spcPts val="0"/>
              </a:spcAft>
              <a:buClr>
                <a:schemeClr val="dk1"/>
              </a:buClr>
              <a:buSzPts val="2590"/>
              <a:buFont typeface="Arial"/>
              <a:buChar char="•"/>
            </a:pPr>
            <a:r>
              <a:rPr b="0" i="0" lang="en-GB" sz="2590" u="none" cap="none" strike="noStrike">
                <a:solidFill>
                  <a:schemeClr val="dk1"/>
                </a:solidFill>
                <a:latin typeface="Calibri"/>
                <a:ea typeface="Calibri"/>
                <a:cs typeface="Calibri"/>
                <a:sym typeface="Calibri"/>
              </a:rPr>
              <a:t>Have recently run writing workshops for PhD students and Researchers in Cov U (3), India, Philippines, and Chile</a:t>
            </a:r>
            <a:endParaRPr/>
          </a:p>
        </p:txBody>
      </p:sp>
      <p:pic>
        <p:nvPicPr>
          <p:cNvPr descr="around the bay.jpg" id="119" name="Google Shape;119;p17"/>
          <p:cNvPicPr preferRelativeResize="0"/>
          <p:nvPr/>
        </p:nvPicPr>
        <p:blipFill rotWithShape="1">
          <a:blip r:embed="rId3">
            <a:alphaModFix/>
          </a:blip>
          <a:srcRect b="0" l="0" r="0" t="0"/>
          <a:stretch/>
        </p:blipFill>
        <p:spPr>
          <a:xfrm>
            <a:off x="8049999" y="0"/>
            <a:ext cx="3486277" cy="6849364"/>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Google Shape;410;p6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The Conversation</a:t>
            </a:r>
            <a:endParaRPr/>
          </a:p>
        </p:txBody>
      </p:sp>
      <p:sp>
        <p:nvSpPr>
          <p:cNvPr id="411" name="Google Shape;411;p6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400"/>
              <a:buFont typeface="Arial"/>
              <a:buNone/>
            </a:pPr>
            <a:r>
              <a:rPr b="0" i="0" lang="en-GB" sz="2400" u="none" cap="none" strike="noStrike">
                <a:solidFill>
                  <a:schemeClr val="dk1"/>
                </a:solidFill>
                <a:latin typeface="Helvetica Neue"/>
                <a:ea typeface="Helvetica Neue"/>
                <a:cs typeface="Helvetica Neue"/>
                <a:sym typeface="Helvetica Neue"/>
              </a:rPr>
              <a:t>Remember to prepare for your meeting in advance:</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Look at their University profile, personal website, or LinkedIn account.</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What comes up from a google search, or google news search?</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Do a journal/book search. Have they recently written a paper? </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Do a conference search. Have they recently given a paper, or are they about to give a paer?</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6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The Conversation</a:t>
            </a:r>
            <a:endParaRPr/>
          </a:p>
        </p:txBody>
      </p:sp>
      <p:sp>
        <p:nvSpPr>
          <p:cNvPr id="418" name="Google Shape;418;p6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Keep it positive!</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Remember to listen attentively.</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Questions you might ask:</a:t>
            </a:r>
            <a:endParaRPr/>
          </a:p>
          <a:p>
            <a:pPr indent="-228600" lvl="1" marL="685800" marR="0" rtl="0" algn="l">
              <a:lnSpc>
                <a:spcPct val="90000"/>
              </a:lnSpc>
              <a:spcBef>
                <a:spcPts val="5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How did you get into this area of work?</a:t>
            </a:r>
            <a:endParaRPr/>
          </a:p>
          <a:p>
            <a:pPr indent="-228600" lvl="1" marL="685800" marR="0" rtl="0" algn="l">
              <a:lnSpc>
                <a:spcPct val="90000"/>
              </a:lnSpc>
              <a:spcBef>
                <a:spcPts val="5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What for you are the key areas of interest?</a:t>
            </a:r>
            <a:endParaRPr/>
          </a:p>
          <a:p>
            <a:pPr indent="-228600" lvl="1" marL="685800" marR="0" rtl="0" algn="l">
              <a:lnSpc>
                <a:spcPct val="90000"/>
              </a:lnSpc>
              <a:spcBef>
                <a:spcPts val="5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Who else should I be speaking to about this?</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Don’t take up too much of their time. This is an initial exploration. Be concise and effective.</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Send a follow-up Thank You note.</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Very few academics receive thank you notes, so this will come as a welcome and appreciated surprise. (It will also amplify your brand!)</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3" name="Shape 423"/>
        <p:cNvGrpSpPr/>
        <p:nvPr/>
      </p:nvGrpSpPr>
      <p:grpSpPr>
        <a:xfrm>
          <a:off x="0" y="0"/>
          <a:ext cx="0" cy="0"/>
          <a:chOff x="0" y="0"/>
          <a:chExt cx="0" cy="0"/>
        </a:xfrm>
      </p:grpSpPr>
      <p:sp>
        <p:nvSpPr>
          <p:cNvPr id="424" name="Google Shape;424;p6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An example…</a:t>
            </a:r>
            <a:endParaRPr b="0" i="0" sz="3200" u="none" cap="none" strike="noStrike">
              <a:solidFill>
                <a:schemeClr val="dk1"/>
              </a:solidFill>
              <a:latin typeface="Helvetica Neue"/>
              <a:ea typeface="Helvetica Neue"/>
              <a:cs typeface="Helvetica Neue"/>
              <a:sym typeface="Helvetica Neue"/>
            </a:endParaRPr>
          </a:p>
        </p:txBody>
      </p:sp>
      <p:sp>
        <p:nvSpPr>
          <p:cNvPr id="425" name="Google Shape;425;p6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400"/>
              <a:buFont typeface="Arial"/>
              <a:buNone/>
            </a:pPr>
            <a:r>
              <a:rPr b="0" i="0" lang="en-GB" sz="2400" u="none" cap="none" strike="noStrike">
                <a:solidFill>
                  <a:schemeClr val="dk1"/>
                </a:solidFill>
                <a:latin typeface="Helvetica Neue"/>
                <a:ea typeface="Helvetica Neue"/>
                <a:cs typeface="Helvetica Neue"/>
                <a:sym typeface="Helvetica Neue"/>
              </a:rPr>
              <a:t>Dear Professor X,</a:t>
            </a:r>
            <a:endParaRPr/>
          </a:p>
          <a:p>
            <a:pPr indent="0" lvl="0" marL="0" marR="0" rtl="0" algn="l">
              <a:lnSpc>
                <a:spcPct val="90000"/>
              </a:lnSpc>
              <a:spcBef>
                <a:spcPts val="0"/>
              </a:spcBef>
              <a:spcAft>
                <a:spcPts val="0"/>
              </a:spcAft>
              <a:buClr>
                <a:schemeClr val="dk1"/>
              </a:buClr>
              <a:buSzPts val="2400"/>
              <a:buFont typeface="Arial"/>
              <a:buNone/>
            </a:pPr>
            <a:r>
              <a:rPr b="0" i="0" lang="en-GB" sz="2400" u="none" cap="none" strike="noStrike">
                <a:solidFill>
                  <a:schemeClr val="dk1"/>
                </a:solidFill>
                <a:latin typeface="Helvetica Neue"/>
                <a:ea typeface="Helvetica Neue"/>
                <a:cs typeface="Helvetica Neue"/>
                <a:sym typeface="Helvetica Neue"/>
              </a:rPr>
              <a:t>It was a pleasure speaking with you today. I appreciate you taking the time to chat with me about your experiences in nuclear waste management. After our conversation, I am even more excited about the possibility of collaborating with you. Thank you again for the opportunity to speak with you and I look forward to working with you in the future. If I can assist you with anything, don’t hesitate to let me know.</a:t>
            </a:r>
            <a:endParaRPr/>
          </a:p>
          <a:p>
            <a:pPr indent="0" lvl="0" marL="0" marR="0" rtl="0" algn="l">
              <a:lnSpc>
                <a:spcPct val="90000"/>
              </a:lnSpc>
              <a:spcBef>
                <a:spcPts val="0"/>
              </a:spcBef>
              <a:spcAft>
                <a:spcPts val="0"/>
              </a:spcAft>
              <a:buClr>
                <a:schemeClr val="dk1"/>
              </a:buClr>
              <a:buSzPts val="2400"/>
              <a:buFont typeface="Arial"/>
              <a:buNone/>
            </a:pPr>
            <a:r>
              <a:rPr b="0" i="0" lang="en-GB" sz="2400" u="none" cap="none" strike="noStrike">
                <a:solidFill>
                  <a:schemeClr val="dk1"/>
                </a:solidFill>
                <a:latin typeface="Helvetica Neue"/>
                <a:ea typeface="Helvetica Neue"/>
                <a:cs typeface="Helvetica Neue"/>
                <a:sym typeface="Helvetica Neue"/>
              </a:rPr>
              <a:t>Regards,</a:t>
            </a:r>
            <a:endParaRPr/>
          </a:p>
          <a:p>
            <a:pPr indent="0" lvl="0" marL="0" marR="0" rtl="0" algn="l">
              <a:lnSpc>
                <a:spcPct val="90000"/>
              </a:lnSpc>
              <a:spcBef>
                <a:spcPts val="0"/>
              </a:spcBef>
              <a:spcAft>
                <a:spcPts val="0"/>
              </a:spcAft>
              <a:buClr>
                <a:schemeClr val="dk1"/>
              </a:buClr>
              <a:buSzPts val="2400"/>
              <a:buFont typeface="Arial"/>
              <a:buNone/>
            </a:pPr>
            <a:r>
              <a:rPr b="0" i="0" lang="en-GB" sz="2400" u="none" cap="none" strike="noStrike">
                <a:solidFill>
                  <a:schemeClr val="dk1"/>
                </a:solidFill>
                <a:latin typeface="Helvetica Neue"/>
                <a:ea typeface="Helvetica Neue"/>
                <a:cs typeface="Helvetica Neue"/>
                <a:sym typeface="Helvetica Neue"/>
              </a:rPr>
              <a:t>Y</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0" name="Shape 430"/>
        <p:cNvGrpSpPr/>
        <p:nvPr/>
      </p:nvGrpSpPr>
      <p:grpSpPr>
        <a:xfrm>
          <a:off x="0" y="0"/>
          <a:ext cx="0" cy="0"/>
          <a:chOff x="0" y="0"/>
          <a:chExt cx="0" cy="0"/>
        </a:xfrm>
      </p:grpSpPr>
      <p:sp>
        <p:nvSpPr>
          <p:cNvPr id="431" name="Google Shape;431;p6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So what next…</a:t>
            </a:r>
            <a:endParaRPr b="0" i="0" sz="3200" u="none" cap="none" strike="noStrike">
              <a:solidFill>
                <a:schemeClr val="dk1"/>
              </a:solidFill>
              <a:latin typeface="Helvetica Neue"/>
              <a:ea typeface="Helvetica Neue"/>
              <a:cs typeface="Helvetica Neue"/>
              <a:sym typeface="Helvetica Neue"/>
            </a:endParaRPr>
          </a:p>
        </p:txBody>
      </p:sp>
      <p:sp>
        <p:nvSpPr>
          <p:cNvPr id="432" name="Google Shape;432;p6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400"/>
              <a:buFont typeface="Arial"/>
              <a:buNone/>
            </a:pPr>
            <a:r>
              <a:rPr b="0" i="0" lang="en-GB" sz="2400" u="none" cap="none" strike="noStrike">
                <a:solidFill>
                  <a:schemeClr val="dk1"/>
                </a:solidFill>
                <a:latin typeface="Helvetica Neue"/>
                <a:ea typeface="Helvetica Neue"/>
                <a:cs typeface="Helvetica Neue"/>
                <a:sym typeface="Helvetica Neue"/>
              </a:rPr>
              <a:t>Make a note to contact them again in 3-4 months and, if you haven’t already, connect with them online.</a:t>
            </a:r>
            <a:endParaRPr/>
          </a:p>
          <a:p>
            <a:pPr indent="0" lvl="0" marL="0" marR="0" rtl="0" algn="l">
              <a:lnSpc>
                <a:spcPct val="90000"/>
              </a:lnSpc>
              <a:spcBef>
                <a:spcPts val="0"/>
              </a:spcBef>
              <a:spcAft>
                <a:spcPts val="0"/>
              </a:spcAft>
              <a:buClr>
                <a:schemeClr val="dk1"/>
              </a:buClr>
              <a:buSzPts val="2400"/>
              <a:buFont typeface="Arial"/>
              <a:buNone/>
            </a:pPr>
            <a:r>
              <a:t/>
            </a:r>
            <a:endParaRPr b="0" i="0" sz="24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400"/>
              <a:buFont typeface="Arial"/>
              <a:buNone/>
            </a:pPr>
            <a:r>
              <a:rPr b="0" i="0" lang="en-GB" sz="2400" u="none" cap="none" strike="noStrike">
                <a:solidFill>
                  <a:schemeClr val="dk1"/>
                </a:solidFill>
                <a:latin typeface="Helvetica Neue"/>
                <a:ea typeface="Helvetica Neue"/>
                <a:cs typeface="Helvetica Neue"/>
                <a:sym typeface="Helvetica Neue"/>
              </a:rPr>
              <a:t>Follow up correspondence should:</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Deliver something of value: information that can assist them with their problem-solving, or is of value to them.</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Share news or data about yourself – information that can inspire them.</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Ask them a question about their work, or ask for advice.</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I saw/read/heard this and thought of you…</a:t>
            </a:r>
            <a:endParaRPr b="0" i="0" sz="24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7" name="Shape 437"/>
        <p:cNvGrpSpPr/>
        <p:nvPr/>
      </p:nvGrpSpPr>
      <p:grpSpPr>
        <a:xfrm>
          <a:off x="0" y="0"/>
          <a:ext cx="0" cy="0"/>
          <a:chOff x="0" y="0"/>
          <a:chExt cx="0" cy="0"/>
        </a:xfrm>
      </p:grpSpPr>
      <p:sp>
        <p:nvSpPr>
          <p:cNvPr id="438" name="Google Shape;438;p66"/>
          <p:cNvSpPr txBox="1"/>
          <p:nvPr>
            <p:ph type="title"/>
          </p:nvPr>
        </p:nvSpPr>
        <p:spPr>
          <a:xfrm>
            <a:off x="831850" y="1709738"/>
            <a:ext cx="10515600" cy="28527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Font typeface="Arial"/>
              <a:buNone/>
            </a:pPr>
            <a:r>
              <a:rPr b="1" lang="en-GB" sz="4800">
                <a:solidFill>
                  <a:srgbClr val="1F497D"/>
                </a:solidFill>
              </a:rPr>
              <a:t>How to:</a:t>
            </a:r>
            <a:br>
              <a:rPr b="1" lang="en-GB" sz="4800">
                <a:solidFill>
                  <a:srgbClr val="1F497D"/>
                </a:solidFill>
              </a:rPr>
            </a:br>
            <a:r>
              <a:rPr b="1" lang="en-GB" sz="4800">
                <a:solidFill>
                  <a:srgbClr val="1F497D"/>
                </a:solidFill>
              </a:rPr>
              <a:t>Boost your on-line profile</a:t>
            </a:r>
            <a:endParaRPr sz="1400">
              <a:latin typeface="Arial"/>
              <a:ea typeface="Arial"/>
              <a:cs typeface="Arial"/>
              <a:sym typeface="Arial"/>
            </a:endParaRPr>
          </a:p>
          <a:p>
            <a:pPr indent="0" lvl="0" marL="0" rtl="0" algn="l">
              <a:spcBef>
                <a:spcPts val="0"/>
              </a:spcBef>
              <a:spcAft>
                <a:spcPts val="0"/>
              </a:spcAft>
              <a:buNone/>
            </a:pPr>
            <a:r>
              <a:t/>
            </a:r>
            <a:endParaRPr b="1" sz="4800">
              <a:solidFill>
                <a:srgbClr val="1F497D"/>
              </a:solidFill>
            </a:endParaRPr>
          </a:p>
        </p:txBody>
      </p:sp>
      <p:sp>
        <p:nvSpPr>
          <p:cNvPr id="439" name="Google Shape;439;p66"/>
          <p:cNvSpPr txBox="1"/>
          <p:nvPr/>
        </p:nvSpPr>
        <p:spPr>
          <a:xfrm>
            <a:off x="1946920" y="3438128"/>
            <a:ext cx="8229600" cy="1143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a:p>
        </p:txBody>
      </p:sp>
      <p:sp>
        <p:nvSpPr>
          <p:cNvPr id="440" name="Google Shape;440;p66"/>
          <p:cNvSpPr txBox="1"/>
          <p:nvPr>
            <p:ph idx="1" type="body"/>
          </p:nvPr>
        </p:nvSpPr>
        <p:spPr>
          <a:xfrm>
            <a:off x="831850" y="4589463"/>
            <a:ext cx="10515600" cy="15003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5" name="Shape 445"/>
        <p:cNvGrpSpPr/>
        <p:nvPr/>
      </p:nvGrpSpPr>
      <p:grpSpPr>
        <a:xfrm>
          <a:off x="0" y="0"/>
          <a:ext cx="0" cy="0"/>
          <a:chOff x="0" y="0"/>
          <a:chExt cx="0" cy="0"/>
        </a:xfrm>
      </p:grpSpPr>
      <p:sp>
        <p:nvSpPr>
          <p:cNvPr id="446" name="Google Shape;446;p6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Finding out more</a:t>
            </a:r>
            <a:endParaRPr/>
          </a:p>
        </p:txBody>
      </p:sp>
      <p:sp>
        <p:nvSpPr>
          <p:cNvPr id="447" name="Google Shape;447;p67"/>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200"/>
              <a:buFont typeface="Arial"/>
              <a:buNone/>
            </a:pPr>
            <a:r>
              <a:rPr b="0" i="1" lang="en-GB" sz="2200" u="none" cap="none" strike="noStrike">
                <a:solidFill>
                  <a:schemeClr val="dk1"/>
                </a:solidFill>
                <a:latin typeface="Helvetica Neue"/>
                <a:ea typeface="Helvetica Neue"/>
                <a:cs typeface="Helvetica Neue"/>
                <a:sym typeface="Helvetica Neue"/>
              </a:rPr>
              <a:t>I recently attended your paper at the annual conference. As I had to catch a flight, I didn’t have time to speak with you. When I got home I wanted to get in touch and find out more about your work. What would I find from an online search of your name?</a:t>
            </a:r>
            <a:endParaRPr/>
          </a:p>
          <a:p>
            <a:pPr indent="0" lvl="0" marL="0" marR="0" rtl="0" algn="l">
              <a:lnSpc>
                <a:spcPct val="90000"/>
              </a:lnSpc>
              <a:spcBef>
                <a:spcPts val="0"/>
              </a:spcBef>
              <a:spcAft>
                <a:spcPts val="0"/>
              </a:spcAft>
              <a:buClr>
                <a:schemeClr val="dk1"/>
              </a:buClr>
              <a:buSzPts val="2200"/>
              <a:buFont typeface="Arial"/>
              <a:buNone/>
            </a:pPr>
            <a:r>
              <a:t/>
            </a:r>
            <a:endParaRPr b="0" i="1"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1" i="0" lang="en-GB" sz="2200" u="none" cap="none" strike="noStrike">
                <a:solidFill>
                  <a:schemeClr val="dk1"/>
                </a:solidFill>
                <a:latin typeface="Helvetica Neue"/>
                <a:ea typeface="Helvetica Neue"/>
                <a:cs typeface="Helvetica Neue"/>
                <a:sym typeface="Helvetica Neue"/>
              </a:rPr>
              <a:t>In pairs, discuss your presence online. What would the result of the search be? How would I find our more and would I be able to contact you?</a:t>
            </a:r>
            <a:endParaRPr/>
          </a:p>
          <a:p>
            <a:pPr indent="0" lvl="0" marL="0" marR="0" rtl="0" algn="l">
              <a:lnSpc>
                <a:spcPct val="90000"/>
              </a:lnSpc>
              <a:spcBef>
                <a:spcPts val="0"/>
              </a:spcBef>
              <a:spcAft>
                <a:spcPts val="0"/>
              </a:spcAft>
              <a:buClr>
                <a:schemeClr val="dk1"/>
              </a:buClr>
              <a:buSzPts val="2200"/>
              <a:buFont typeface="Arial"/>
              <a:buNone/>
            </a:pPr>
            <a:r>
              <a:t/>
            </a:r>
            <a:endParaRPr b="0" i="0"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0" lang="en-GB" sz="2200" u="none" cap="none" strike="noStrike">
                <a:solidFill>
                  <a:schemeClr val="dk1"/>
                </a:solidFill>
                <a:latin typeface="Helvetica Neue"/>
                <a:ea typeface="Helvetica Neue"/>
                <a:cs typeface="Helvetica Neue"/>
                <a:sym typeface="Helvetica Neue"/>
              </a:rPr>
              <a:t>When your next online, why not try googling yourself. What comes up first? What does this say about you and what can you to change or enhance this?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2" name="Shape 452"/>
        <p:cNvGrpSpPr/>
        <p:nvPr/>
      </p:nvGrpSpPr>
      <p:grpSpPr>
        <a:xfrm>
          <a:off x="0" y="0"/>
          <a:ext cx="0" cy="0"/>
          <a:chOff x="0" y="0"/>
          <a:chExt cx="0" cy="0"/>
        </a:xfrm>
      </p:grpSpPr>
      <p:sp>
        <p:nvSpPr>
          <p:cNvPr id="453" name="Google Shape;453;p6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Online Networking</a:t>
            </a:r>
            <a:endParaRPr/>
          </a:p>
        </p:txBody>
      </p:sp>
      <p:sp>
        <p:nvSpPr>
          <p:cNvPr id="454" name="Google Shape;454;p6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No longer an option – it’s a strategic element of networking and a common way for people to find out more about you and your work.</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Digital trails can amplify your reputation and reach.</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If you don’t have an online presence, the perception might be that you are not a contributing member of your community. </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Like all networking, informational must flow both ways.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9" name="Shape 459"/>
        <p:cNvGrpSpPr/>
        <p:nvPr/>
      </p:nvGrpSpPr>
      <p:grpSpPr>
        <a:xfrm>
          <a:off x="0" y="0"/>
          <a:ext cx="0" cy="0"/>
          <a:chOff x="0" y="0"/>
          <a:chExt cx="0" cy="0"/>
        </a:xfrm>
      </p:grpSpPr>
      <p:sp>
        <p:nvSpPr>
          <p:cNvPr id="460" name="Google Shape;460;p6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Where to start…</a:t>
            </a:r>
            <a:endParaRPr b="0" i="0" sz="3200" u="none" cap="none" strike="noStrike">
              <a:solidFill>
                <a:schemeClr val="dk1"/>
              </a:solidFill>
              <a:latin typeface="Helvetica Neue"/>
              <a:ea typeface="Helvetica Neue"/>
              <a:cs typeface="Helvetica Neue"/>
              <a:sym typeface="Helvetica Neue"/>
            </a:endParaRPr>
          </a:p>
        </p:txBody>
      </p:sp>
      <p:sp>
        <p:nvSpPr>
          <p:cNvPr id="461" name="Google Shape;461;p69"/>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400"/>
              <a:buFont typeface="Arial"/>
              <a:buNone/>
            </a:pPr>
            <a:r>
              <a:rPr b="1" i="0" lang="en-GB" sz="2400" u="none" cap="none" strike="noStrike">
                <a:solidFill>
                  <a:schemeClr val="dk1"/>
                </a:solidFill>
                <a:latin typeface="Helvetica Neue"/>
                <a:ea typeface="Helvetica Neue"/>
                <a:cs typeface="Helvetica Neue"/>
                <a:sym typeface="Helvetica Neue"/>
              </a:rPr>
              <a:t>Question: what do you want to achieve?</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Hidden opportunities?</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New networks?</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Learn who the trend-makers are?</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Connect with decision-makers?</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Gain insight about a community, field, job market?</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Find a job, grant, fellowship?</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Gain inspiration for new ideas?</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Amplify your brand or reputation?</a:t>
            </a:r>
            <a:endParaRPr/>
          </a:p>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Promote yourself?</a:t>
            </a:r>
            <a:endParaRPr/>
          </a:p>
          <a:p>
            <a:pPr indent="-76200" lvl="0" marL="228600" marR="0" rtl="0" algn="l">
              <a:lnSpc>
                <a:spcPct val="90000"/>
              </a:lnSpc>
              <a:spcBef>
                <a:spcPts val="0"/>
              </a:spcBef>
              <a:spcAft>
                <a:spcPts val="0"/>
              </a:spcAft>
              <a:buClr>
                <a:schemeClr val="dk1"/>
              </a:buClr>
              <a:buSzPts val="2400"/>
              <a:buFont typeface="Arial"/>
              <a:buNone/>
            </a:pPr>
            <a:r>
              <a:t/>
            </a:r>
            <a:endParaRPr b="0" i="0" sz="24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6" name="Shape 466"/>
        <p:cNvGrpSpPr/>
        <p:nvPr/>
      </p:nvGrpSpPr>
      <p:grpSpPr>
        <a:xfrm>
          <a:off x="0" y="0"/>
          <a:ext cx="0" cy="0"/>
          <a:chOff x="0" y="0"/>
          <a:chExt cx="0" cy="0"/>
        </a:xfrm>
      </p:grpSpPr>
      <p:sp>
        <p:nvSpPr>
          <p:cNvPr id="467" name="Google Shape;467;p7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Social Media Strategy</a:t>
            </a:r>
            <a:endParaRPr/>
          </a:p>
        </p:txBody>
      </p:sp>
      <p:sp>
        <p:nvSpPr>
          <p:cNvPr id="468" name="Google Shape;468;p7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80000"/>
              </a:lnSpc>
              <a:spcBef>
                <a:spcPts val="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Requires planning and preparation, execution, monitoring, and maintenance. </a:t>
            </a:r>
            <a:endParaRPr/>
          </a:p>
          <a:p>
            <a:pPr indent="-228600" lvl="0" marL="228600" marR="0" rtl="0" algn="l">
              <a:lnSpc>
                <a:spcPct val="8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A page and a single tweet isn’t sufficient! </a:t>
            </a:r>
            <a:endParaRPr/>
          </a:p>
          <a:p>
            <a:pPr indent="-228600" lvl="0" marL="228600" marR="0" rtl="0" algn="l">
              <a:lnSpc>
                <a:spcPct val="8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An active, rather than passive activity.</a:t>
            </a:r>
            <a:endParaRPr/>
          </a:p>
          <a:p>
            <a:pPr indent="-228600" lvl="0" marL="228600" marR="0" rtl="0" algn="l">
              <a:lnSpc>
                <a:spcPct val="8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Need to consistently engage and interact with others.</a:t>
            </a:r>
            <a:endParaRPr/>
          </a:p>
          <a:p>
            <a:pPr indent="-228600" lvl="0" marL="228600" marR="0" rtl="0" algn="l">
              <a:lnSpc>
                <a:spcPct val="8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Be proactive and reactive. Engage with the work of others as well as initiate discussions on your work.</a:t>
            </a:r>
            <a:endParaRPr/>
          </a:p>
          <a:p>
            <a:pPr indent="-228600" lvl="0" marL="228600" marR="0" rtl="0" algn="l">
              <a:lnSpc>
                <a:spcPct val="8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Select which social media channels are right for you and your work.</a:t>
            </a:r>
            <a:endParaRPr/>
          </a:p>
          <a:p>
            <a:pPr indent="-228600" lvl="0" marL="228600" marR="0" rtl="0" algn="l">
              <a:lnSpc>
                <a:spcPct val="80000"/>
              </a:lnSpc>
              <a:spcBef>
                <a:spcPts val="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Ensure that what you are doing is valuable and is enhancing your profile. Ensure your online network has meaning.</a:t>
            </a:r>
            <a:endParaRPr/>
          </a:p>
          <a:p>
            <a:pPr indent="-228600" lvl="0" marL="228600" marR="0" rtl="0" algn="l">
              <a:lnSpc>
                <a:spcPct val="80000"/>
              </a:lnSpc>
              <a:spcBef>
                <a:spcPts val="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Be mindful. Everything you say is public and recorded.</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3" name="Shape 473"/>
        <p:cNvGrpSpPr/>
        <p:nvPr/>
      </p:nvGrpSpPr>
      <p:grpSpPr>
        <a:xfrm>
          <a:off x="0" y="0"/>
          <a:ext cx="0" cy="0"/>
          <a:chOff x="0" y="0"/>
          <a:chExt cx="0" cy="0"/>
        </a:xfrm>
      </p:grpSpPr>
      <p:sp>
        <p:nvSpPr>
          <p:cNvPr id="474" name="Google Shape;474;p7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LinkedIn</a:t>
            </a:r>
            <a:endParaRPr/>
          </a:p>
        </p:txBody>
      </p:sp>
      <p:sp>
        <p:nvSpPr>
          <p:cNvPr id="475" name="Google Shape;475;p7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Over 300 million users, with many academics now with profiles.</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Site focused on professional networking.</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Increasing means of advertising jobs and searching for employment.</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Used to develop inroads and support community-building.</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Connecting with the professional sector as well as academia.</a:t>
            </a:r>
            <a:endParaRPr/>
          </a:p>
          <a:p>
            <a:pPr indent="-228600" lvl="0" marL="228600" marR="0" rtl="0" algn="l">
              <a:lnSpc>
                <a:spcPct val="90000"/>
              </a:lnSpc>
              <a:spcBef>
                <a:spcPts val="1000"/>
              </a:spcBef>
              <a:spcAft>
                <a:spcPts val="0"/>
              </a:spcAft>
              <a:buClr>
                <a:schemeClr val="dk1"/>
              </a:buClr>
              <a:buSzPts val="2200"/>
              <a:buFont typeface="Arial"/>
              <a:buChar char="•"/>
            </a:pPr>
            <a:r>
              <a:rPr b="0" i="0" lang="en-GB" sz="2200" u="none" cap="none" strike="noStrike">
                <a:solidFill>
                  <a:schemeClr val="dk1"/>
                </a:solidFill>
                <a:latin typeface="Helvetica Neue"/>
                <a:ea typeface="Helvetica Neue"/>
                <a:cs typeface="Helvetica Neue"/>
                <a:sym typeface="Helvetica Neue"/>
              </a:rPr>
              <a:t>An opportunity to think about your brand and your value to the academic community and the wider public.</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838200" y="21939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1" i="0" lang="en-GB" sz="4400" u="none" cap="none" strike="noStrike">
                <a:solidFill>
                  <a:schemeClr val="dk1"/>
                </a:solidFill>
                <a:latin typeface="Calibri"/>
                <a:ea typeface="Calibri"/>
                <a:cs typeface="Calibri"/>
                <a:sym typeface="Calibri"/>
              </a:rPr>
              <a:t>Who we are, where we come from and why we are here?</a:t>
            </a:r>
            <a:endParaRPr b="1" i="0" sz="4400" u="none" cap="none" strike="noStrike">
              <a:solidFill>
                <a:schemeClr val="dk1"/>
              </a:solidFill>
              <a:latin typeface="Calibri"/>
              <a:ea typeface="Calibri"/>
              <a:cs typeface="Calibri"/>
              <a:sym typeface="Calibri"/>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0" name="Shape 480"/>
        <p:cNvGrpSpPr/>
        <p:nvPr/>
      </p:nvGrpSpPr>
      <p:grpSpPr>
        <a:xfrm>
          <a:off x="0" y="0"/>
          <a:ext cx="0" cy="0"/>
          <a:chOff x="0" y="0"/>
          <a:chExt cx="0" cy="0"/>
        </a:xfrm>
      </p:grpSpPr>
      <p:sp>
        <p:nvSpPr>
          <p:cNvPr id="481" name="Google Shape;481;p7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Twitter</a:t>
            </a:r>
            <a:endParaRPr/>
          </a:p>
        </p:txBody>
      </p:sp>
      <p:sp>
        <p:nvSpPr>
          <p:cNvPr id="482" name="Google Shape;482;p7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Discursive and community-based platform</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Allows you to share news, articles, best practice, and dialogue.</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Tweet information that contributes to your community. This will help you establish yourself and your online presence.</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Twitter is often used to advertise conferences and as a conference backchannel through the use of topic-based hashtags. This can alert you to new events as well as inform your thinking at the conference.</a:t>
            </a:r>
            <a:endParaRPr/>
          </a:p>
          <a:p>
            <a:pPr indent="-76200" lvl="0" marL="228600" marR="0" rtl="0" algn="l">
              <a:lnSpc>
                <a:spcPct val="90000"/>
              </a:lnSpc>
              <a:spcBef>
                <a:spcPts val="1000"/>
              </a:spcBef>
              <a:spcAft>
                <a:spcPts val="0"/>
              </a:spcAft>
              <a:buClr>
                <a:schemeClr val="dk1"/>
              </a:buClr>
              <a:buSzPts val="2400"/>
              <a:buFont typeface="Arial"/>
              <a:buNone/>
            </a:pPr>
            <a:r>
              <a:t/>
            </a:r>
            <a:endParaRPr b="0" i="0" sz="24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7" name="Shape 487"/>
        <p:cNvGrpSpPr/>
        <p:nvPr/>
      </p:nvGrpSpPr>
      <p:grpSpPr>
        <a:xfrm>
          <a:off x="0" y="0"/>
          <a:ext cx="0" cy="0"/>
          <a:chOff x="0" y="0"/>
          <a:chExt cx="0" cy="0"/>
        </a:xfrm>
      </p:grpSpPr>
      <p:sp>
        <p:nvSpPr>
          <p:cNvPr id="488" name="Google Shape;488;p7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Research Gate / Academia.edu / Figshare</a:t>
            </a:r>
            <a:endParaRPr b="0" i="0" sz="3200" u="none" cap="none" strike="noStrike">
              <a:solidFill>
                <a:schemeClr val="dk1"/>
              </a:solidFill>
              <a:latin typeface="Helvetica Neue"/>
              <a:ea typeface="Helvetica Neue"/>
              <a:cs typeface="Helvetica Neue"/>
              <a:sym typeface="Helvetica Neue"/>
            </a:endParaRPr>
          </a:p>
        </p:txBody>
      </p:sp>
      <p:sp>
        <p:nvSpPr>
          <p:cNvPr id="489" name="Google Shape;489;p7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Sites which enable you to share links to your publications and papers (and, where possible, pre-print versions of your articles).</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Research Gate and Figshare also allow you to share data sets, presentations, and audio-visual data.</a:t>
            </a:r>
            <a:endParaRPr/>
          </a:p>
          <a:p>
            <a:pPr indent="-228600" lvl="0" marL="228600" marR="0" rtl="0" algn="l">
              <a:lnSpc>
                <a:spcPct val="90000"/>
              </a:lnSpc>
              <a:spcBef>
                <a:spcPts val="1000"/>
              </a:spcBef>
              <a:spcAft>
                <a:spcPts val="0"/>
              </a:spcAft>
              <a:buClr>
                <a:schemeClr val="dk1"/>
              </a:buClr>
              <a:buSzPts val="2400"/>
              <a:buFont typeface="Arial"/>
              <a:buChar char="•"/>
            </a:pPr>
            <a:r>
              <a:rPr b="0" i="0" lang="en-GB" sz="2400" u="none" cap="none" strike="noStrike">
                <a:solidFill>
                  <a:schemeClr val="dk1"/>
                </a:solidFill>
                <a:latin typeface="Helvetica Neue"/>
                <a:ea typeface="Helvetica Neue"/>
                <a:cs typeface="Helvetica Neue"/>
                <a:sym typeface="Helvetica Neue"/>
              </a:rPr>
              <a:t>Allow you to connect with researchers in your area and can provide recommendation of people to follow and research that might be of interest.</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4" name="Shape 494"/>
        <p:cNvGrpSpPr/>
        <p:nvPr/>
      </p:nvGrpSpPr>
      <p:grpSpPr>
        <a:xfrm>
          <a:off x="0" y="0"/>
          <a:ext cx="0" cy="0"/>
          <a:chOff x="0" y="0"/>
          <a:chExt cx="0" cy="0"/>
        </a:xfrm>
      </p:grpSpPr>
      <p:sp>
        <p:nvSpPr>
          <p:cNvPr id="495" name="Google Shape;495;p7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Blogs</a:t>
            </a:r>
            <a:endParaRPr/>
          </a:p>
        </p:txBody>
      </p:sp>
      <p:sp>
        <p:nvSpPr>
          <p:cNvPr id="496" name="Google Shape;496;p7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200"/>
              <a:buFont typeface="Arial"/>
              <a:buNone/>
            </a:pPr>
            <a:r>
              <a:rPr b="0" i="0" lang="en-GB" sz="2200" u="none" cap="none" strike="noStrike">
                <a:solidFill>
                  <a:schemeClr val="dk1"/>
                </a:solidFill>
                <a:latin typeface="Helvetica Neue"/>
                <a:ea typeface="Helvetica Neue"/>
                <a:cs typeface="Helvetica Neue"/>
                <a:sym typeface="Helvetica Neue"/>
              </a:rPr>
              <a:t>Blogs can be time consuming, but are also great ways for you boost your profile, sharpen your thinking and writing skills, and obtain useful and critical feedback on work in progress. Before taking on a blog, though, you need to think through these questions:</a:t>
            </a:r>
            <a:endParaRPr/>
          </a:p>
          <a:p>
            <a:pPr indent="0" lvl="0" marL="0" marR="0" rtl="0" algn="l">
              <a:lnSpc>
                <a:spcPct val="90000"/>
              </a:lnSpc>
              <a:spcBef>
                <a:spcPts val="0"/>
              </a:spcBef>
              <a:spcAft>
                <a:spcPts val="0"/>
              </a:spcAft>
              <a:buClr>
                <a:schemeClr val="dk1"/>
              </a:buClr>
              <a:buSzPts val="2200"/>
              <a:buFont typeface="Arial"/>
              <a:buNone/>
            </a:pPr>
            <a:r>
              <a:t/>
            </a:r>
            <a:endParaRPr b="0" i="0" sz="2200" u="none" cap="none" strike="noStrike">
              <a:solidFill>
                <a:schemeClr val="dk1"/>
              </a:solidFill>
              <a:latin typeface="Helvetica Neue"/>
              <a:ea typeface="Helvetica Neue"/>
              <a:cs typeface="Helvetica Neue"/>
              <a:sym typeface="Helvetica Neue"/>
            </a:endParaRPr>
          </a:p>
          <a:p>
            <a:pPr indent="-457200" lvl="1" marL="857250" marR="0" rtl="0" algn="l">
              <a:lnSpc>
                <a:spcPct val="90000"/>
              </a:lnSpc>
              <a:spcBef>
                <a:spcPts val="0"/>
              </a:spcBef>
              <a:spcAft>
                <a:spcPts val="0"/>
              </a:spcAft>
              <a:buClr>
                <a:schemeClr val="dk1"/>
              </a:buClr>
              <a:buSzPts val="2000"/>
              <a:buFont typeface="Arial"/>
              <a:buAutoNum type="arabicPeriod"/>
            </a:pPr>
            <a:r>
              <a:rPr b="0" i="0" lang="en-GB" sz="2000" u="none" cap="none" strike="noStrike">
                <a:solidFill>
                  <a:schemeClr val="dk1"/>
                </a:solidFill>
                <a:latin typeface="Helvetica Neue"/>
                <a:ea typeface="Helvetica Neue"/>
                <a:cs typeface="Helvetica Neue"/>
                <a:sym typeface="Helvetica Neue"/>
              </a:rPr>
              <a:t>What is the aim of the blog?</a:t>
            </a:r>
            <a:endParaRPr/>
          </a:p>
          <a:p>
            <a:pPr indent="-457200" lvl="1" marL="857250" marR="0" rtl="0" algn="l">
              <a:lnSpc>
                <a:spcPct val="90000"/>
              </a:lnSpc>
              <a:spcBef>
                <a:spcPts val="0"/>
              </a:spcBef>
              <a:spcAft>
                <a:spcPts val="0"/>
              </a:spcAft>
              <a:buClr>
                <a:schemeClr val="dk1"/>
              </a:buClr>
              <a:buSzPts val="2000"/>
              <a:buFont typeface="Arial"/>
              <a:buAutoNum type="arabicPeriod"/>
            </a:pPr>
            <a:r>
              <a:rPr b="0" i="0" lang="en-GB" sz="2000" u="none" cap="none" strike="noStrike">
                <a:solidFill>
                  <a:schemeClr val="dk1"/>
                </a:solidFill>
                <a:latin typeface="Helvetica Neue"/>
                <a:ea typeface="Helvetica Neue"/>
                <a:cs typeface="Helvetica Neue"/>
                <a:sym typeface="Helvetica Neue"/>
              </a:rPr>
              <a:t>Who is your audience?</a:t>
            </a:r>
            <a:endParaRPr/>
          </a:p>
          <a:p>
            <a:pPr indent="-457200" lvl="1" marL="857250" marR="0" rtl="0" algn="l">
              <a:lnSpc>
                <a:spcPct val="90000"/>
              </a:lnSpc>
              <a:spcBef>
                <a:spcPts val="0"/>
              </a:spcBef>
              <a:spcAft>
                <a:spcPts val="0"/>
              </a:spcAft>
              <a:buClr>
                <a:schemeClr val="dk1"/>
              </a:buClr>
              <a:buSzPts val="2000"/>
              <a:buFont typeface="Arial"/>
              <a:buAutoNum type="arabicPeriod"/>
            </a:pPr>
            <a:r>
              <a:rPr b="0" i="0" lang="en-GB" sz="2000" u="none" cap="none" strike="noStrike">
                <a:solidFill>
                  <a:schemeClr val="dk1"/>
                </a:solidFill>
                <a:latin typeface="Helvetica Neue"/>
                <a:ea typeface="Helvetica Neue"/>
                <a:cs typeface="Helvetica Neue"/>
                <a:sym typeface="Helvetica Neue"/>
              </a:rPr>
              <a:t>What you will write about?</a:t>
            </a:r>
            <a:endParaRPr/>
          </a:p>
          <a:p>
            <a:pPr indent="-457200" lvl="1" marL="857250" marR="0" rtl="0" algn="l">
              <a:lnSpc>
                <a:spcPct val="90000"/>
              </a:lnSpc>
              <a:spcBef>
                <a:spcPts val="0"/>
              </a:spcBef>
              <a:spcAft>
                <a:spcPts val="0"/>
              </a:spcAft>
              <a:buClr>
                <a:schemeClr val="dk1"/>
              </a:buClr>
              <a:buSzPts val="2000"/>
              <a:buFont typeface="Arial"/>
              <a:buAutoNum type="arabicPeriod"/>
            </a:pPr>
            <a:r>
              <a:rPr b="0" i="0" lang="en-GB" sz="2000" u="none" cap="none" strike="noStrike">
                <a:solidFill>
                  <a:schemeClr val="dk1"/>
                </a:solidFill>
                <a:latin typeface="Helvetica Neue"/>
                <a:ea typeface="Helvetica Neue"/>
                <a:cs typeface="Helvetica Neue"/>
                <a:sym typeface="Helvetica Neue"/>
              </a:rPr>
              <a:t>Where will the material will come form?</a:t>
            </a:r>
            <a:endParaRPr/>
          </a:p>
          <a:p>
            <a:pPr indent="-457200" lvl="1" marL="857250" marR="0" rtl="0" algn="l">
              <a:lnSpc>
                <a:spcPct val="90000"/>
              </a:lnSpc>
              <a:spcBef>
                <a:spcPts val="0"/>
              </a:spcBef>
              <a:spcAft>
                <a:spcPts val="0"/>
              </a:spcAft>
              <a:buClr>
                <a:schemeClr val="dk1"/>
              </a:buClr>
              <a:buSzPts val="2000"/>
              <a:buFont typeface="Arial"/>
              <a:buAutoNum type="arabicPeriod"/>
            </a:pPr>
            <a:r>
              <a:rPr b="0" i="0" lang="en-GB" sz="2000" u="none" cap="none" strike="noStrike">
                <a:solidFill>
                  <a:schemeClr val="dk1"/>
                </a:solidFill>
                <a:latin typeface="Helvetica Neue"/>
                <a:ea typeface="Helvetica Neue"/>
                <a:cs typeface="Helvetica Neue"/>
                <a:sym typeface="Helvetica Neue"/>
              </a:rPr>
              <a:t>How much time do you want to devote to the blog?</a:t>
            </a:r>
            <a:endParaRPr/>
          </a:p>
          <a:p>
            <a:pPr indent="-457200" lvl="1" marL="857250" marR="0" rtl="0" algn="l">
              <a:lnSpc>
                <a:spcPct val="90000"/>
              </a:lnSpc>
              <a:spcBef>
                <a:spcPts val="0"/>
              </a:spcBef>
              <a:spcAft>
                <a:spcPts val="0"/>
              </a:spcAft>
              <a:buClr>
                <a:schemeClr val="dk1"/>
              </a:buClr>
              <a:buSzPts val="2000"/>
              <a:buFont typeface="Arial"/>
              <a:buAutoNum type="arabicPeriod"/>
            </a:pPr>
            <a:r>
              <a:rPr b="0" i="0" lang="en-GB" sz="2000" u="none" cap="none" strike="noStrike">
                <a:solidFill>
                  <a:schemeClr val="dk1"/>
                </a:solidFill>
                <a:latin typeface="Helvetica Neue"/>
                <a:ea typeface="Helvetica Neue"/>
                <a:cs typeface="Helvetica Neue"/>
                <a:sym typeface="Helvetica Neue"/>
              </a:rPr>
              <a:t>How often will you post?</a:t>
            </a:r>
            <a:endParaRPr/>
          </a:p>
          <a:p>
            <a:pPr indent="-457200" lvl="1" marL="857250" marR="0" rtl="0" algn="l">
              <a:lnSpc>
                <a:spcPct val="90000"/>
              </a:lnSpc>
              <a:spcBef>
                <a:spcPts val="0"/>
              </a:spcBef>
              <a:spcAft>
                <a:spcPts val="0"/>
              </a:spcAft>
              <a:buClr>
                <a:schemeClr val="dk1"/>
              </a:buClr>
              <a:buSzPts val="2000"/>
              <a:buFont typeface="Arial"/>
              <a:buAutoNum type="arabicPeriod"/>
            </a:pPr>
            <a:r>
              <a:rPr b="0" i="0" lang="en-GB" sz="2000" u="none" cap="none" strike="noStrike">
                <a:solidFill>
                  <a:schemeClr val="dk1"/>
                </a:solidFill>
                <a:latin typeface="Helvetica Neue"/>
                <a:ea typeface="Helvetica Neue"/>
                <a:cs typeface="Helvetica Neue"/>
                <a:sym typeface="Helvetica Neue"/>
              </a:rPr>
              <a:t>What platform will you use?</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1" name="Shape 501"/>
        <p:cNvGrpSpPr/>
        <p:nvPr/>
      </p:nvGrpSpPr>
      <p:grpSpPr>
        <a:xfrm>
          <a:off x="0" y="0"/>
          <a:ext cx="0" cy="0"/>
          <a:chOff x="0" y="0"/>
          <a:chExt cx="0" cy="0"/>
        </a:xfrm>
      </p:grpSpPr>
      <p:sp>
        <p:nvSpPr>
          <p:cNvPr id="502" name="Google Shape;502;p7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b="0" i="0" lang="en-GB" sz="3200" u="none" cap="none" strike="noStrike">
                <a:solidFill>
                  <a:schemeClr val="dk1"/>
                </a:solidFill>
                <a:latin typeface="Helvetica Neue"/>
                <a:ea typeface="Helvetica Neue"/>
                <a:cs typeface="Helvetica Neue"/>
                <a:sym typeface="Helvetica Neue"/>
              </a:rPr>
              <a:t>Some Examples</a:t>
            </a:r>
            <a:endParaRPr/>
          </a:p>
        </p:txBody>
      </p:sp>
      <p:sp>
        <p:nvSpPr>
          <p:cNvPr id="503" name="Google Shape;503;p7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200"/>
              <a:buFont typeface="Arial"/>
              <a:buNone/>
            </a:pPr>
            <a:r>
              <a:rPr b="0" i="0" lang="en-GB" sz="2200" u="none" cap="none" strike="noStrike">
                <a:solidFill>
                  <a:schemeClr val="dk1"/>
                </a:solidFill>
                <a:latin typeface="Helvetica Neue"/>
                <a:ea typeface="Helvetica Neue"/>
                <a:cs typeface="Helvetica Neue"/>
                <a:sym typeface="Helvetica Neue"/>
              </a:rPr>
              <a:t>Advice for PhDs: </a:t>
            </a:r>
            <a:endParaRPr/>
          </a:p>
          <a:p>
            <a:pPr indent="0" lvl="0" marL="0" marR="0" rtl="0" algn="l">
              <a:lnSpc>
                <a:spcPct val="90000"/>
              </a:lnSpc>
              <a:spcBef>
                <a:spcPts val="0"/>
              </a:spcBef>
              <a:spcAft>
                <a:spcPts val="0"/>
              </a:spcAft>
              <a:buClr>
                <a:schemeClr val="dk1"/>
              </a:buClr>
              <a:buSzPts val="2200"/>
              <a:buFont typeface="Arial"/>
              <a:buNone/>
            </a:pPr>
            <a:r>
              <a:rPr b="0" i="0" lang="en-GB" sz="2200" u="sng" cap="none" strike="noStrike">
                <a:solidFill>
                  <a:schemeClr val="hlink"/>
                </a:solidFill>
                <a:latin typeface="Helvetica Neue"/>
                <a:ea typeface="Helvetica Neue"/>
                <a:cs typeface="Helvetica Neue"/>
                <a:sym typeface="Helvetica Neue"/>
                <a:hlinkClick r:id="rId3"/>
              </a:rPr>
              <a:t>https://thesiswhisperer.com/</a:t>
            </a:r>
            <a:endParaRPr b="0" i="0"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t/>
            </a:r>
            <a:endParaRPr b="0" i="0"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rPr b="0" i="0" lang="en-GB" sz="2200" u="none" cap="none" strike="noStrike">
                <a:solidFill>
                  <a:schemeClr val="dk1"/>
                </a:solidFill>
                <a:latin typeface="Helvetica Neue"/>
                <a:ea typeface="Helvetica Neue"/>
                <a:cs typeface="Helvetica Neue"/>
                <a:sym typeface="Helvetica Neue"/>
              </a:rPr>
              <a:t>Advice for researchers: </a:t>
            </a:r>
            <a:r>
              <a:rPr b="0" i="0" lang="en-GB" sz="2200" u="sng" cap="none" strike="noStrike">
                <a:solidFill>
                  <a:schemeClr val="hlink"/>
                </a:solidFill>
                <a:latin typeface="Helvetica Neue"/>
                <a:ea typeface="Helvetica Neue"/>
                <a:cs typeface="Helvetica Neue"/>
                <a:sym typeface="Helvetica Neue"/>
                <a:hlinkClick r:id="rId4"/>
              </a:rPr>
              <a:t>https://theresearchwhisperer.wordpress.com/</a:t>
            </a:r>
            <a:endParaRPr b="0" i="0"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200"/>
              <a:buFont typeface="Arial"/>
              <a:buNone/>
            </a:pPr>
            <a:r>
              <a:t/>
            </a:r>
            <a:endParaRPr b="0" i="0" sz="22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000"/>
              <a:buFont typeface="Arial"/>
              <a:buNone/>
            </a:pPr>
            <a:r>
              <a:rPr b="0" i="0" lang="en-GB" sz="2000" u="none" cap="none" strike="noStrike">
                <a:solidFill>
                  <a:schemeClr val="dk1"/>
                </a:solidFill>
                <a:latin typeface="Helvetica Neue"/>
                <a:ea typeface="Helvetica Neue"/>
                <a:cs typeface="Helvetica Neue"/>
                <a:sym typeface="Helvetica Neue"/>
              </a:rPr>
              <a:t>Advice on academic writing:</a:t>
            </a:r>
            <a:endParaRPr/>
          </a:p>
          <a:p>
            <a:pPr indent="0" lvl="0" marL="0" marR="0" rtl="0" algn="l">
              <a:lnSpc>
                <a:spcPct val="90000"/>
              </a:lnSpc>
              <a:spcBef>
                <a:spcPts val="0"/>
              </a:spcBef>
              <a:spcAft>
                <a:spcPts val="0"/>
              </a:spcAft>
              <a:buClr>
                <a:schemeClr val="dk1"/>
              </a:buClr>
              <a:buSzPts val="2000"/>
              <a:buFont typeface="Arial"/>
              <a:buNone/>
            </a:pPr>
            <a:r>
              <a:rPr b="0" i="0" lang="en-GB" sz="2000" u="sng" cap="none" strike="noStrike">
                <a:solidFill>
                  <a:schemeClr val="hlink"/>
                </a:solidFill>
                <a:latin typeface="Helvetica Neue"/>
                <a:ea typeface="Helvetica Neue"/>
                <a:cs typeface="Helvetica Neue"/>
                <a:sym typeface="Helvetica Neue"/>
                <a:hlinkClick r:id="rId5"/>
              </a:rPr>
              <a:t>https://patthomson.net/</a:t>
            </a:r>
            <a:endParaRPr b="0" i="0" sz="20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000"/>
              <a:buFont typeface="Arial"/>
              <a:buNone/>
            </a:pPr>
            <a:r>
              <a:t/>
            </a:r>
            <a:endParaRPr b="0" i="0" sz="20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000"/>
              <a:buFont typeface="Arial"/>
              <a:buNone/>
            </a:pPr>
            <a:r>
              <a:rPr b="0" i="0" lang="en-GB" sz="2000" u="none" cap="none" strike="noStrike">
                <a:solidFill>
                  <a:schemeClr val="dk1"/>
                </a:solidFill>
                <a:latin typeface="Helvetica Neue"/>
                <a:ea typeface="Helvetica Neue"/>
                <a:cs typeface="Helvetica Neue"/>
                <a:sym typeface="Helvetica Neue"/>
              </a:rPr>
              <a:t>On academic work in the social sciences:</a:t>
            </a:r>
            <a:endParaRPr/>
          </a:p>
          <a:p>
            <a:pPr indent="0" lvl="0" marL="0" marR="0" rtl="0" algn="l">
              <a:lnSpc>
                <a:spcPct val="90000"/>
              </a:lnSpc>
              <a:spcBef>
                <a:spcPts val="0"/>
              </a:spcBef>
              <a:spcAft>
                <a:spcPts val="0"/>
              </a:spcAft>
              <a:buClr>
                <a:schemeClr val="dk1"/>
              </a:buClr>
              <a:buSzPts val="2000"/>
              <a:buFont typeface="Arial"/>
              <a:buNone/>
            </a:pPr>
            <a:r>
              <a:rPr b="0" i="0" lang="en-GB" sz="2000" u="sng" cap="none" strike="noStrike">
                <a:solidFill>
                  <a:schemeClr val="hlink"/>
                </a:solidFill>
                <a:latin typeface="Helvetica Neue"/>
                <a:ea typeface="Helvetica Neue"/>
                <a:cs typeface="Helvetica Neue"/>
                <a:sym typeface="Helvetica Neue"/>
                <a:hlinkClick r:id="rId6"/>
              </a:rPr>
              <a:t>http://blogs.lse.ac.uk/impactofsocialsciences/</a:t>
            </a:r>
            <a:endParaRPr b="0" i="0" sz="2000" u="none" cap="none" strike="noStrike">
              <a:solidFill>
                <a:schemeClr val="dk1"/>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chemeClr val="dk1"/>
              </a:buClr>
              <a:buSzPts val="2000"/>
              <a:buFont typeface="Arial"/>
              <a:buNone/>
            </a:pPr>
            <a:r>
              <a:t/>
            </a:r>
            <a:endParaRPr b="0" i="0" sz="20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7" name="Shape 507"/>
        <p:cNvGrpSpPr/>
        <p:nvPr/>
      </p:nvGrpSpPr>
      <p:grpSpPr>
        <a:xfrm>
          <a:off x="0" y="0"/>
          <a:ext cx="0" cy="0"/>
          <a:chOff x="0" y="0"/>
          <a:chExt cx="0" cy="0"/>
        </a:xfrm>
      </p:grpSpPr>
      <p:sp>
        <p:nvSpPr>
          <p:cNvPr id="508" name="Google Shape;508;p7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1" i="0" lang="en-GB" sz="4400" u="none" cap="none" strike="noStrike">
                <a:solidFill>
                  <a:schemeClr val="dk1"/>
                </a:solidFill>
                <a:latin typeface="Calibri"/>
                <a:ea typeface="Calibri"/>
                <a:cs typeface="Calibri"/>
                <a:sym typeface="Calibri"/>
              </a:rPr>
              <a:t>How effectively do you communicate? (1h) </a:t>
            </a:r>
            <a:br>
              <a:rPr b="1" i="0" lang="en-GB" sz="4400" u="none" cap="none" strike="noStrike">
                <a:solidFill>
                  <a:schemeClr val="dk1"/>
                </a:solidFill>
                <a:latin typeface="Times New Roman"/>
                <a:ea typeface="Times New Roman"/>
                <a:cs typeface="Times New Roman"/>
                <a:sym typeface="Times New Roman"/>
              </a:rPr>
            </a:br>
            <a:endParaRPr b="1" i="0" sz="4400" u="none" cap="none" strike="noStrike">
              <a:solidFill>
                <a:schemeClr val="dk1"/>
              </a:solidFill>
              <a:latin typeface="Calibri"/>
              <a:ea typeface="Calibri"/>
              <a:cs typeface="Calibri"/>
              <a:sym typeface="Calibri"/>
            </a:endParaRPr>
          </a:p>
        </p:txBody>
      </p:sp>
      <p:sp>
        <p:nvSpPr>
          <p:cNvPr id="509" name="Google Shape;509;p7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en-GB" sz="1800"/>
              <a:t>Interactive exercises on verbal communications</a:t>
            </a:r>
            <a:endParaRPr sz="1800"/>
          </a:p>
          <a:p>
            <a:pPr indent="-342900" lvl="0" marL="457200" rtl="0" algn="l">
              <a:spcBef>
                <a:spcPts val="0"/>
              </a:spcBef>
              <a:spcAft>
                <a:spcPts val="0"/>
              </a:spcAft>
              <a:buSzPts val="1800"/>
              <a:buChar char="•"/>
            </a:pPr>
            <a:r>
              <a:rPr lang="en-GB" sz="1800"/>
              <a:t>Prepare your 30 seconds pitch</a:t>
            </a:r>
            <a:endParaRPr sz="1800"/>
          </a:p>
          <a:p>
            <a:pPr indent="-342900" lvl="1" marL="914400" rtl="0" algn="l">
              <a:spcBef>
                <a:spcPts val="0"/>
              </a:spcBef>
              <a:spcAft>
                <a:spcPts val="0"/>
              </a:spcAft>
              <a:buSzPts val="1800"/>
              <a:buChar char="•"/>
            </a:pPr>
            <a:r>
              <a:rPr lang="en-GB" sz="1800"/>
              <a:t>Any of the 6 ways of pitching / human selling (verbal, written, email, blog, etc)</a:t>
            </a:r>
            <a:endParaRPr sz="1800"/>
          </a:p>
          <a:p>
            <a:pPr indent="-342900" lvl="1" marL="914400" rtl="0" algn="l">
              <a:spcBef>
                <a:spcPts val="0"/>
              </a:spcBef>
              <a:spcAft>
                <a:spcPts val="0"/>
              </a:spcAft>
              <a:buSzPts val="1800"/>
              <a:buChar char="•"/>
            </a:pPr>
            <a:r>
              <a:rPr lang="en-GB" sz="1800"/>
              <a:t>Share in pairs, with tutors, with class</a:t>
            </a:r>
            <a:endParaRPr sz="1800"/>
          </a:p>
          <a:p>
            <a:pPr indent="-342900" lvl="0" marL="457200" rtl="0" algn="l">
              <a:spcBef>
                <a:spcPts val="0"/>
              </a:spcBef>
              <a:spcAft>
                <a:spcPts val="0"/>
              </a:spcAft>
              <a:buSzPts val="1800"/>
              <a:buChar char="•"/>
            </a:pPr>
            <a:r>
              <a:rPr lang="en-GB" sz="1800"/>
              <a:t>Chose your pitch style – 3min (individual)</a:t>
            </a:r>
            <a:endParaRPr sz="1800"/>
          </a:p>
          <a:p>
            <a:pPr indent="-342900" lvl="0" marL="457200" rtl="0" algn="l">
              <a:spcBef>
                <a:spcPts val="0"/>
              </a:spcBef>
              <a:spcAft>
                <a:spcPts val="0"/>
              </a:spcAft>
              <a:buSzPts val="1800"/>
              <a:buChar char="•"/>
            </a:pPr>
            <a:r>
              <a:rPr lang="en-GB" sz="1800"/>
              <a:t>Preparation– 15min (individual)</a:t>
            </a:r>
            <a:endParaRPr sz="1800"/>
          </a:p>
          <a:p>
            <a:pPr indent="-342900" lvl="0" marL="457200" rtl="0" algn="l">
              <a:spcBef>
                <a:spcPts val="0"/>
              </a:spcBef>
              <a:spcAft>
                <a:spcPts val="0"/>
              </a:spcAft>
              <a:buSzPts val="1800"/>
              <a:buChar char="•"/>
            </a:pPr>
            <a:r>
              <a:rPr lang="en-GB" sz="1800"/>
              <a:t>Share thoughts around the table (3-4 min)</a:t>
            </a:r>
            <a:endParaRPr sz="1800"/>
          </a:p>
          <a:p>
            <a:pPr indent="-342900" lvl="1" marL="914400" rtl="0" algn="l">
              <a:spcBef>
                <a:spcPts val="0"/>
              </a:spcBef>
              <a:spcAft>
                <a:spcPts val="0"/>
              </a:spcAft>
              <a:buSzPts val="1800"/>
              <a:buChar char="•"/>
            </a:pPr>
            <a:r>
              <a:rPr lang="en-GB" sz="1800"/>
              <a:t>Hardest part of the pitch prep task?</a:t>
            </a:r>
            <a:endParaRPr sz="1800"/>
          </a:p>
          <a:p>
            <a:pPr indent="-342900" lvl="1" marL="914400" rtl="0" algn="l">
              <a:spcBef>
                <a:spcPts val="0"/>
              </a:spcBef>
              <a:spcAft>
                <a:spcPts val="0"/>
              </a:spcAft>
              <a:buSzPts val="1800"/>
              <a:buChar char="•"/>
            </a:pPr>
            <a:r>
              <a:rPr lang="en-GB" sz="1800"/>
              <a:t>Confidence level</a:t>
            </a:r>
            <a:endParaRPr sz="1800"/>
          </a:p>
          <a:p>
            <a:pPr indent="-342900" lvl="1" marL="914400" rtl="0" algn="l">
              <a:spcBef>
                <a:spcPts val="0"/>
              </a:spcBef>
              <a:spcAft>
                <a:spcPts val="0"/>
              </a:spcAft>
              <a:buSzPts val="1800"/>
              <a:buChar char="•"/>
            </a:pPr>
            <a:r>
              <a:rPr lang="en-GB" sz="1800"/>
              <a:t>Reflections</a:t>
            </a:r>
            <a:endParaRPr sz="1800"/>
          </a:p>
          <a:p>
            <a:pPr indent="-342900" lvl="1" marL="914400" rtl="0" algn="l">
              <a:spcBef>
                <a:spcPts val="0"/>
              </a:spcBef>
              <a:spcAft>
                <a:spcPts val="0"/>
              </a:spcAft>
              <a:buSzPts val="1800"/>
              <a:buChar char="•"/>
            </a:pPr>
            <a:r>
              <a:rPr lang="en-GB" sz="1800"/>
              <a:t>What new thing did you learn</a:t>
            </a:r>
            <a:endParaRPr sz="1800"/>
          </a:p>
          <a:p>
            <a:pPr indent="-342900" lvl="1" marL="914400" rtl="0" algn="l">
              <a:spcBef>
                <a:spcPts val="0"/>
              </a:spcBef>
              <a:spcAft>
                <a:spcPts val="0"/>
              </a:spcAft>
              <a:buSzPts val="1800"/>
              <a:buChar char="•"/>
            </a:pPr>
            <a:r>
              <a:rPr lang="en-GB" sz="1800"/>
              <a:t>Best part about the task</a:t>
            </a:r>
            <a:endParaRPr sz="1800"/>
          </a:p>
          <a:p>
            <a:pPr indent="-342900" lvl="0" marL="457200" rtl="0" algn="l">
              <a:spcBef>
                <a:spcPts val="0"/>
              </a:spcBef>
              <a:spcAft>
                <a:spcPts val="0"/>
              </a:spcAft>
              <a:buSzPts val="1800"/>
              <a:buChar char="•"/>
            </a:pPr>
            <a:r>
              <a:rPr lang="en-GB" sz="1800"/>
              <a:t>Share with class and get feedback!!!</a:t>
            </a:r>
            <a:endParaRPr sz="1800"/>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3" name="Shape 513"/>
        <p:cNvGrpSpPr/>
        <p:nvPr/>
      </p:nvGrpSpPr>
      <p:grpSpPr>
        <a:xfrm>
          <a:off x="0" y="0"/>
          <a:ext cx="0" cy="0"/>
          <a:chOff x="0" y="0"/>
          <a:chExt cx="0" cy="0"/>
        </a:xfrm>
      </p:grpSpPr>
      <p:sp>
        <p:nvSpPr>
          <p:cNvPr id="514" name="Google Shape;514;p7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Elevator Pitch</a:t>
            </a:r>
            <a:endParaRPr b="0" i="0" sz="4400" u="none" cap="none" strike="noStrike">
              <a:solidFill>
                <a:schemeClr val="dk1"/>
              </a:solidFill>
              <a:latin typeface="Calibri"/>
              <a:ea typeface="Calibri"/>
              <a:cs typeface="Calibri"/>
              <a:sym typeface="Calibri"/>
            </a:endParaRPr>
          </a:p>
        </p:txBody>
      </p:sp>
      <p:sp>
        <p:nvSpPr>
          <p:cNvPr id="515" name="Google Shape;515;p7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800"/>
              <a:buFont typeface="Arial"/>
              <a:buChar char="•"/>
            </a:pPr>
            <a:r>
              <a:rPr b="0" i="0" lang="en-GB" sz="2800" u="sng" cap="none" strike="noStrike">
                <a:solidFill>
                  <a:schemeClr val="hlink"/>
                </a:solidFill>
                <a:latin typeface="Calibri"/>
                <a:ea typeface="Calibri"/>
                <a:cs typeface="Calibri"/>
                <a:sym typeface="Calibri"/>
                <a:hlinkClick r:id="rId3"/>
              </a:rPr>
              <a:t>https://www.youtube.com/watch?v=LDpe9StfGTA</a:t>
            </a:r>
            <a:r>
              <a:rPr b="0" i="0" lang="en-GB" sz="2800" u="none" cap="none" strike="noStrike">
                <a:solidFill>
                  <a:schemeClr val="dk1"/>
                </a:solidFill>
                <a:latin typeface="Calibri"/>
                <a:ea typeface="Calibri"/>
                <a:cs typeface="Calibri"/>
                <a:sym typeface="Calibri"/>
              </a:rPr>
              <a:t> – nice examples of mixed quality speeches☺</a:t>
            </a:r>
            <a:endParaRPr b="0" i="0" sz="2800" u="none" cap="none" strike="noStrike">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sng" cap="none" strike="noStrike">
              <a:solidFill>
                <a:schemeClr val="hlink"/>
              </a:solidFill>
              <a:latin typeface="Calibri"/>
              <a:ea typeface="Calibri"/>
              <a:cs typeface="Calibri"/>
              <a:sym typeface="Calibri"/>
              <a:hlinkClick r:id="rId4"/>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sng" cap="none" strike="noStrike">
                <a:solidFill>
                  <a:schemeClr val="hlink"/>
                </a:solidFill>
                <a:latin typeface="Calibri"/>
                <a:ea typeface="Calibri"/>
                <a:cs typeface="Calibri"/>
                <a:sym typeface="Calibri"/>
                <a:hlinkClick r:id="rId5"/>
              </a:rPr>
              <a:t>https://www.youtube.com/watch?v=bZTWx2bftaw</a:t>
            </a:r>
            <a:r>
              <a:rPr b="0" i="0" lang="en-GB" sz="2800" u="none" cap="none" strike="noStrike">
                <a:solidFill>
                  <a:schemeClr val="dk1"/>
                </a:solidFill>
                <a:latin typeface="Calibri"/>
                <a:ea typeface="Calibri"/>
                <a:cs typeface="Calibri"/>
                <a:sym typeface="Calibri"/>
              </a:rPr>
              <a:t> – business elevator pitch</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sng" cap="none" strike="noStrike">
                <a:solidFill>
                  <a:schemeClr val="hlink"/>
                </a:solidFill>
                <a:latin typeface="Calibri"/>
                <a:ea typeface="Calibri"/>
                <a:cs typeface="Calibri"/>
                <a:sym typeface="Calibri"/>
                <a:hlinkClick r:id="rId6"/>
              </a:rPr>
              <a:t>https://www.youtube.com/watch?v=XvxtC60V6kc</a:t>
            </a:r>
            <a:r>
              <a:rPr b="0" i="0" lang="en-GB" sz="2800" u="none" cap="none" strike="noStrike">
                <a:solidFill>
                  <a:schemeClr val="dk1"/>
                </a:solidFill>
                <a:latin typeface="Calibri"/>
                <a:ea typeface="Calibri"/>
                <a:cs typeface="Calibri"/>
                <a:sym typeface="Calibri"/>
              </a:rPr>
              <a:t> – excellent – 6 types of elevator pitches</a:t>
            </a:r>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9" name="Shape 519"/>
        <p:cNvGrpSpPr/>
        <p:nvPr/>
      </p:nvGrpSpPr>
      <p:grpSpPr>
        <a:xfrm>
          <a:off x="0" y="0"/>
          <a:ext cx="0" cy="0"/>
          <a:chOff x="0" y="0"/>
          <a:chExt cx="0" cy="0"/>
        </a:xfrm>
      </p:grpSpPr>
      <p:sp>
        <p:nvSpPr>
          <p:cNvPr id="520" name="Google Shape;520;p7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959"/>
              <a:buFont typeface="Calibri"/>
              <a:buNone/>
            </a:pPr>
            <a:r>
              <a:rPr b="1" i="0" lang="en-GB" sz="3959" u="none" cap="none" strike="noStrike">
                <a:solidFill>
                  <a:schemeClr val="dk1"/>
                </a:solidFill>
                <a:latin typeface="Calibri"/>
                <a:ea typeface="Calibri"/>
                <a:cs typeface="Calibri"/>
                <a:sym typeface="Calibri"/>
              </a:rPr>
              <a:t>Summary of morning sessions - draw on the morning sessions and introduce the afternoon sessions – 15 min</a:t>
            </a:r>
            <a:br>
              <a:rPr b="0" i="0" lang="en-GB" sz="3959" u="none" cap="none" strike="noStrike">
                <a:solidFill>
                  <a:schemeClr val="dk1"/>
                </a:solidFill>
                <a:latin typeface="Times New Roman"/>
                <a:ea typeface="Times New Roman"/>
                <a:cs typeface="Times New Roman"/>
                <a:sym typeface="Times New Roman"/>
              </a:rPr>
            </a:br>
            <a:endParaRPr b="1" i="0" sz="3959" u="none" cap="none" strike="noStrike">
              <a:solidFill>
                <a:srgbClr val="FF0000"/>
              </a:solidFill>
              <a:latin typeface="Calibri"/>
              <a:ea typeface="Calibri"/>
              <a:cs typeface="Calibri"/>
              <a:sym typeface="Calibri"/>
            </a:endParaRPr>
          </a:p>
        </p:txBody>
      </p:sp>
      <p:sp>
        <p:nvSpPr>
          <p:cNvPr id="521" name="Google Shape;521;p78"/>
          <p:cNvSpPr txBox="1"/>
          <p:nvPr>
            <p:ph idx="1" type="body"/>
          </p:nvPr>
        </p:nvSpPr>
        <p:spPr>
          <a:xfrm>
            <a:off x="838200" y="1825625"/>
            <a:ext cx="10515600" cy="435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3959"/>
              <a:buFont typeface="Calibri"/>
              <a:buNone/>
            </a:pPr>
            <a:r>
              <a:rPr lang="en-GB" sz="3959"/>
              <a:t>I</a:t>
            </a:r>
            <a:r>
              <a:rPr lang="en-GB" sz="3959"/>
              <a:t>nteractive exercise on learning done</a:t>
            </a:r>
            <a:br>
              <a:rPr lang="en-GB" sz="3959"/>
            </a:br>
            <a:r>
              <a:rPr lang="en-GB" sz="3959"/>
              <a:t>Tell us what were:</a:t>
            </a:r>
            <a:br>
              <a:rPr lang="en-GB" sz="3959"/>
            </a:br>
            <a:r>
              <a:rPr lang="en-GB" sz="3959"/>
              <a:t>- most memorable ideas you heard this morning?</a:t>
            </a:r>
            <a:br>
              <a:rPr lang="en-GB" sz="3959"/>
            </a:br>
            <a:r>
              <a:rPr lang="en-GB" sz="3959"/>
              <a:t>- most enjoyed exercise this morning?</a:t>
            </a:r>
            <a:br>
              <a:rPr lang="en-GB" sz="3959"/>
            </a:br>
            <a:r>
              <a:rPr lang="en-GB" sz="3959"/>
              <a:t>- most valuable “take away” this morning?</a:t>
            </a:r>
            <a:br>
              <a:rPr lang="en-GB" sz="3959"/>
            </a:br>
            <a:br>
              <a:rPr lang="en-GB" sz="3959"/>
            </a:br>
            <a:r>
              <a:rPr b="1" lang="en-GB" sz="3959">
                <a:solidFill>
                  <a:srgbClr val="FF0000"/>
                </a:solidFill>
              </a:rPr>
              <a:t>- remember to do this after each half day! -</a:t>
            </a:r>
            <a:endParaRPr b="1" sz="3959">
              <a:solidFill>
                <a:srgbClr val="FF0000"/>
              </a:solidFill>
            </a:endParaRPr>
          </a:p>
          <a:p>
            <a:pPr indent="0" lvl="0" marL="0" rtl="0" algn="l">
              <a:spcBef>
                <a:spcPts val="100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Coventry University: Our accolades</a:t>
            </a:r>
            <a:endParaRPr/>
          </a:p>
        </p:txBody>
      </p:sp>
      <p:sp>
        <p:nvSpPr>
          <p:cNvPr id="130" name="Google Shape;130;p1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Ranked No.12 UK University</a:t>
            </a:r>
            <a:br>
              <a:rPr b="0" i="0" lang="en-GB" sz="2800" u="none" cap="none" strike="noStrike">
                <a:solidFill>
                  <a:schemeClr val="dk1"/>
                </a:solidFill>
                <a:latin typeface="Calibri"/>
                <a:ea typeface="Calibri"/>
                <a:cs typeface="Calibri"/>
                <a:sym typeface="Calibri"/>
              </a:rPr>
            </a:br>
            <a:r>
              <a:rPr b="0" i="0" lang="en-GB" sz="1467" u="none" cap="none" strike="noStrike">
                <a:solidFill>
                  <a:srgbClr val="595959"/>
                </a:solidFill>
                <a:latin typeface="Calibri"/>
                <a:ea typeface="Calibri"/>
                <a:cs typeface="Calibri"/>
                <a:sym typeface="Calibri"/>
              </a:rPr>
              <a:t>Guardian University Guide 2018</a:t>
            </a:r>
            <a:endParaRPr/>
          </a:p>
          <a:p>
            <a:pPr indent="-228600" lvl="0" marL="228600" marR="0" rtl="0" algn="l">
              <a:lnSpc>
                <a:spcPct val="90000"/>
              </a:lnSpc>
              <a:spcBef>
                <a:spcPts val="533"/>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University of the Year 2015</a:t>
            </a:r>
            <a:br>
              <a:rPr b="0" i="0" lang="en-GB" sz="2800" u="none" cap="none" strike="noStrike">
                <a:solidFill>
                  <a:schemeClr val="dk1"/>
                </a:solidFill>
                <a:latin typeface="Calibri"/>
                <a:ea typeface="Calibri"/>
                <a:cs typeface="Calibri"/>
                <a:sym typeface="Calibri"/>
              </a:rPr>
            </a:br>
            <a:r>
              <a:rPr b="0" i="0" lang="en-GB" sz="1467" u="none" cap="none" strike="noStrike">
                <a:solidFill>
                  <a:srgbClr val="595959"/>
                </a:solidFill>
                <a:latin typeface="Calibri"/>
                <a:ea typeface="Calibri"/>
                <a:cs typeface="Calibri"/>
                <a:sym typeface="Calibri"/>
              </a:rPr>
              <a:t>Times Higher Education (THE) Awards</a:t>
            </a:r>
            <a:endParaRPr/>
          </a:p>
          <a:p>
            <a:pPr indent="-228600" lvl="0" marL="228600" marR="0" rtl="0" algn="l">
              <a:lnSpc>
                <a:spcPct val="90000"/>
              </a:lnSpc>
              <a:spcBef>
                <a:spcPts val="533"/>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Modern University of the Year 2014, 2015, 2016</a:t>
            </a:r>
            <a:br>
              <a:rPr b="0" i="0" lang="en-GB" sz="2800" u="none" cap="none" strike="noStrike">
                <a:solidFill>
                  <a:schemeClr val="dk1"/>
                </a:solidFill>
                <a:latin typeface="Calibri"/>
                <a:ea typeface="Calibri"/>
                <a:cs typeface="Calibri"/>
                <a:sym typeface="Calibri"/>
              </a:rPr>
            </a:br>
            <a:r>
              <a:rPr b="0" i="0" lang="en-GB" sz="1467" u="none" cap="none" strike="noStrike">
                <a:solidFill>
                  <a:srgbClr val="595959"/>
                </a:solidFill>
                <a:latin typeface="Calibri"/>
                <a:ea typeface="Calibri"/>
                <a:cs typeface="Calibri"/>
                <a:sym typeface="Calibri"/>
              </a:rPr>
              <a:t>The Times and Sunday Times Good University Guide</a:t>
            </a:r>
            <a:endParaRPr/>
          </a:p>
          <a:p>
            <a:pPr indent="-228600" lvl="0" marL="228600" marR="0" rtl="0" algn="l">
              <a:lnSpc>
                <a:spcPct val="90000"/>
              </a:lnSpc>
              <a:spcBef>
                <a:spcPts val="533"/>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Queen’s Award for Enterprise</a:t>
            </a:r>
            <a:br>
              <a:rPr b="0" i="0" lang="en-GB" sz="2800" u="none" cap="none" strike="noStrike">
                <a:solidFill>
                  <a:schemeClr val="dk1"/>
                </a:solidFill>
                <a:latin typeface="Calibri"/>
                <a:ea typeface="Calibri"/>
                <a:cs typeface="Calibri"/>
                <a:sym typeface="Calibri"/>
              </a:rPr>
            </a:br>
            <a:r>
              <a:rPr b="0" i="0" lang="en-GB" sz="1467" u="none" cap="none" strike="noStrike">
                <a:solidFill>
                  <a:srgbClr val="595959"/>
                </a:solidFill>
                <a:latin typeface="Calibri"/>
                <a:ea typeface="Calibri"/>
                <a:cs typeface="Calibri"/>
                <a:sym typeface="Calibri"/>
              </a:rPr>
              <a:t>International Trade 2015</a:t>
            </a:r>
            <a:endParaRPr/>
          </a:p>
          <a:p>
            <a:pPr indent="-50800" lvl="0" marL="228600" marR="0" rtl="0" algn="l">
              <a:lnSpc>
                <a:spcPct val="90000"/>
              </a:lnSpc>
              <a:spcBef>
                <a:spcPts val="533"/>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pic>
        <p:nvPicPr>
          <p:cNvPr id="131" name="Google Shape;131;p19"/>
          <p:cNvPicPr preferRelativeResize="0"/>
          <p:nvPr/>
        </p:nvPicPr>
        <p:blipFill rotWithShape="1">
          <a:blip r:embed="rId3">
            <a:alphaModFix/>
          </a:blip>
          <a:srcRect b="0" l="0" r="0" t="0"/>
          <a:stretch/>
        </p:blipFill>
        <p:spPr>
          <a:xfrm>
            <a:off x="8230496" y="2594609"/>
            <a:ext cx="3335786" cy="15491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Coventry University: Our accolades</a:t>
            </a:r>
            <a:endParaRPr/>
          </a:p>
        </p:txBody>
      </p:sp>
      <p:sp>
        <p:nvSpPr>
          <p:cNvPr id="137" name="Google Shape;137;p2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262626"/>
              </a:buClr>
              <a:buSzPts val="2800"/>
              <a:buFont typeface="Arial"/>
              <a:buChar char="•"/>
            </a:pPr>
            <a:r>
              <a:rPr b="0" i="0" lang="en-GB" sz="2800" u="none" cap="none" strike="noStrike">
                <a:solidFill>
                  <a:schemeClr val="dk1"/>
                </a:solidFill>
                <a:latin typeface="Calibri"/>
                <a:ea typeface="Calibri"/>
                <a:cs typeface="Calibri"/>
                <a:sym typeface="Calibri"/>
              </a:rPr>
              <a:t>Top 4 for Student Experience and Teaching Quality</a:t>
            </a:r>
            <a:br>
              <a:rPr b="0" i="0" lang="en-GB" sz="2800" u="none" cap="none" strike="noStrike">
                <a:solidFill>
                  <a:schemeClr val="dk1"/>
                </a:solidFill>
                <a:latin typeface="Calibri"/>
                <a:ea typeface="Calibri"/>
                <a:cs typeface="Calibri"/>
                <a:sym typeface="Calibri"/>
              </a:rPr>
            </a:br>
            <a:r>
              <a:rPr b="0" i="0" lang="en-GB" sz="1467" u="none" cap="none" strike="noStrike">
                <a:solidFill>
                  <a:srgbClr val="595959"/>
                </a:solidFill>
                <a:latin typeface="Calibri"/>
                <a:ea typeface="Calibri"/>
                <a:cs typeface="Calibri"/>
                <a:sym typeface="Calibri"/>
              </a:rPr>
              <a:t>The Times and Sunday Times Good University Guide 2017</a:t>
            </a:r>
            <a:endParaRPr b="0" i="0" sz="2800" u="none" cap="none" strike="noStrike">
              <a:solidFill>
                <a:srgbClr val="595959"/>
              </a:solidFill>
              <a:latin typeface="Calibri"/>
              <a:ea typeface="Calibri"/>
              <a:cs typeface="Calibri"/>
              <a:sym typeface="Calibri"/>
            </a:endParaRPr>
          </a:p>
          <a:p>
            <a:pPr indent="-228600" lvl="0" marL="228600" marR="0" rtl="0" algn="l">
              <a:lnSpc>
                <a:spcPct val="90000"/>
              </a:lnSpc>
              <a:spcBef>
                <a:spcPts val="533"/>
              </a:spcBef>
              <a:spcAft>
                <a:spcPts val="0"/>
              </a:spcAft>
              <a:buClr>
                <a:srgbClr val="262626"/>
              </a:buClr>
              <a:buSzPts val="2800"/>
              <a:buFont typeface="Arial"/>
              <a:buChar char="•"/>
            </a:pPr>
            <a:r>
              <a:rPr b="0" i="0" lang="en-GB" sz="2800" u="none" cap="none" strike="noStrike">
                <a:solidFill>
                  <a:srgbClr val="262626"/>
                </a:solidFill>
                <a:latin typeface="Calibri"/>
                <a:ea typeface="Calibri"/>
                <a:cs typeface="Calibri"/>
                <a:sym typeface="Calibri"/>
              </a:rPr>
              <a:t>95% of graduates employed or in further study</a:t>
            </a:r>
            <a:br>
              <a:rPr b="0" i="0" lang="en-GB" sz="2800" u="none" cap="none" strike="noStrike">
                <a:solidFill>
                  <a:srgbClr val="262626"/>
                </a:solidFill>
                <a:latin typeface="Calibri"/>
                <a:ea typeface="Calibri"/>
                <a:cs typeface="Calibri"/>
                <a:sym typeface="Calibri"/>
              </a:rPr>
            </a:br>
            <a:r>
              <a:rPr b="0" i="0" lang="en-GB" sz="1467" u="none" cap="none" strike="noStrike">
                <a:solidFill>
                  <a:srgbClr val="595959"/>
                </a:solidFill>
                <a:latin typeface="Calibri"/>
                <a:ea typeface="Calibri"/>
                <a:cs typeface="Calibri"/>
                <a:sym typeface="Calibri"/>
              </a:rPr>
              <a:t>DLHE survey 2014/15 – six months after graduating</a:t>
            </a:r>
            <a:endParaRPr b="0" i="0" sz="3200" u="none" cap="none" strike="noStrike">
              <a:solidFill>
                <a:srgbClr val="595959"/>
              </a:solidFill>
              <a:latin typeface="Calibri"/>
              <a:ea typeface="Calibri"/>
              <a:cs typeface="Calibri"/>
              <a:sym typeface="Calibri"/>
            </a:endParaRPr>
          </a:p>
          <a:p>
            <a:pPr indent="-228600" lvl="0" marL="228600" marR="0" rtl="0" algn="l">
              <a:lnSpc>
                <a:spcPct val="90000"/>
              </a:lnSpc>
              <a:spcBef>
                <a:spcPts val="533"/>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Based in a city ranked top 40 worldwide, top 5 UK</a:t>
            </a:r>
            <a:br>
              <a:rPr b="0" i="0" lang="en-GB" sz="2800" u="none" cap="none" strike="noStrike">
                <a:solidFill>
                  <a:schemeClr val="dk1"/>
                </a:solidFill>
                <a:latin typeface="Calibri"/>
                <a:ea typeface="Calibri"/>
                <a:cs typeface="Calibri"/>
                <a:sym typeface="Calibri"/>
              </a:rPr>
            </a:br>
            <a:r>
              <a:rPr b="0" i="0" lang="en-GB" sz="1467" u="none" cap="none" strike="noStrike">
                <a:solidFill>
                  <a:srgbClr val="595959"/>
                </a:solidFill>
                <a:latin typeface="Calibri"/>
                <a:ea typeface="Calibri"/>
                <a:cs typeface="Calibri"/>
                <a:sym typeface="Calibri"/>
              </a:rPr>
              <a:t>QS Best Student Cities 2017</a:t>
            </a:r>
            <a:endParaRPr/>
          </a:p>
          <a:p>
            <a:pPr indent="-228600" lvl="0" marL="228600" marR="0" rtl="0" algn="l">
              <a:lnSpc>
                <a:spcPct val="90000"/>
              </a:lnSpc>
              <a:spcBef>
                <a:spcPts val="533"/>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91% of students satisfied with their course</a:t>
            </a:r>
            <a:br>
              <a:rPr b="0" i="0" lang="en-GB" sz="2800" u="none" cap="none" strike="noStrike">
                <a:solidFill>
                  <a:schemeClr val="dk1"/>
                </a:solidFill>
                <a:latin typeface="Calibri"/>
                <a:ea typeface="Calibri"/>
                <a:cs typeface="Calibri"/>
                <a:sym typeface="Calibri"/>
              </a:rPr>
            </a:br>
            <a:r>
              <a:rPr b="0" i="0" lang="en-GB" sz="1467" u="none" cap="none" strike="noStrike">
                <a:solidFill>
                  <a:srgbClr val="595959"/>
                </a:solidFill>
                <a:latin typeface="Calibri"/>
                <a:ea typeface="Calibri"/>
                <a:cs typeface="Calibri"/>
                <a:sym typeface="Calibri"/>
              </a:rPr>
              <a:t>Q22, overall satisfaction, National Student Survey (NSS) 2016</a:t>
            </a:r>
            <a:endParaRPr/>
          </a:p>
          <a:p>
            <a:pPr indent="-50800" lvl="0" marL="228600" marR="0" rtl="0" algn="l">
              <a:lnSpc>
                <a:spcPct val="90000"/>
              </a:lnSpc>
              <a:spcBef>
                <a:spcPts val="533"/>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pic>
        <p:nvPicPr>
          <p:cNvPr id="138" name="Google Shape;138;p20"/>
          <p:cNvPicPr preferRelativeResize="0"/>
          <p:nvPr/>
        </p:nvPicPr>
        <p:blipFill rotWithShape="1">
          <a:blip r:embed="rId3">
            <a:alphaModFix/>
          </a:blip>
          <a:srcRect b="0" l="0" r="0" t="0"/>
          <a:stretch/>
        </p:blipFill>
        <p:spPr>
          <a:xfrm>
            <a:off x="8408044" y="2577878"/>
            <a:ext cx="3201365" cy="118454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655320" y="44241"/>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n-GB" sz="4400" u="none" cap="none" strike="noStrike">
                <a:solidFill>
                  <a:schemeClr val="dk1"/>
                </a:solidFill>
                <a:latin typeface="Calibri"/>
                <a:ea typeface="Calibri"/>
                <a:cs typeface="Calibri"/>
                <a:sym typeface="Calibri"/>
              </a:rPr>
              <a:t>Summer School - Aims and coverage</a:t>
            </a:r>
            <a:endParaRPr b="0" i="0" sz="4400" u="none" cap="none" strike="noStrike">
              <a:solidFill>
                <a:schemeClr val="dk1"/>
              </a:solidFill>
              <a:latin typeface="Calibri"/>
              <a:ea typeface="Calibri"/>
              <a:cs typeface="Calibri"/>
              <a:sym typeface="Calibri"/>
            </a:endParaRPr>
          </a:p>
        </p:txBody>
      </p:sp>
      <p:sp>
        <p:nvSpPr>
          <p:cNvPr id="144" name="Google Shape;144;p21"/>
          <p:cNvSpPr txBox="1"/>
          <p:nvPr>
            <p:ph idx="1" type="body"/>
          </p:nvPr>
        </p:nvSpPr>
        <p:spPr>
          <a:xfrm>
            <a:off x="520505" y="1369804"/>
            <a:ext cx="4965895" cy="5262979"/>
          </a:xfrm>
          <a:prstGeom prst="rect">
            <a:avLst/>
          </a:prstGeom>
          <a:solidFill>
            <a:srgbClr val="E1EFD8"/>
          </a:solid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Arial"/>
              <a:buNone/>
            </a:pPr>
            <a:r>
              <a:rPr b="0" i="0" lang="en-GB" sz="2800" u="none" cap="none" strike="noStrike">
                <a:solidFill>
                  <a:schemeClr val="dk1"/>
                </a:solidFill>
                <a:latin typeface="Calibri"/>
                <a:ea typeface="Calibri"/>
                <a:cs typeface="Calibri"/>
                <a:sym typeface="Calibri"/>
              </a:rPr>
              <a:t>Aim to:</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to improve your existing knowledge base</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gather new core research skills</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provide you with an understanding of IoT principles and applications</a:t>
            </a:r>
            <a:endParaRPr/>
          </a:p>
          <a:p>
            <a:pPr indent="-228600" lvl="0" marL="228600" marR="0" rtl="0" algn="l">
              <a:lnSpc>
                <a:spcPct val="90000"/>
              </a:lnSpc>
              <a:spcBef>
                <a:spcPts val="1000"/>
              </a:spcBef>
              <a:spcAft>
                <a:spcPts val="0"/>
              </a:spcAft>
              <a:buClr>
                <a:schemeClr val="dk1"/>
              </a:buClr>
              <a:buSzPts val="2800"/>
              <a:buFont typeface="Arial"/>
              <a:buChar char="•"/>
            </a:pPr>
            <a:r>
              <a:rPr b="0" i="0" lang="en-GB" sz="2800" u="none" cap="none" strike="noStrike">
                <a:solidFill>
                  <a:schemeClr val="dk1"/>
                </a:solidFill>
                <a:latin typeface="Calibri"/>
                <a:ea typeface="Calibri"/>
                <a:cs typeface="Calibri"/>
                <a:sym typeface="Calibri"/>
              </a:rPr>
              <a:t>enable you to kick-start research in IoT and related fields</a:t>
            </a:r>
            <a:endParaRPr/>
          </a:p>
          <a:p>
            <a:pPr indent="-228600" lvl="0" marL="228600" marR="0" rtl="0" algn="l">
              <a:lnSpc>
                <a:spcPct val="90000"/>
              </a:lnSpc>
              <a:spcBef>
                <a:spcPts val="1000"/>
              </a:spcBef>
              <a:spcAft>
                <a:spcPts val="0"/>
              </a:spcAft>
              <a:buClr>
                <a:schemeClr val="dk1"/>
              </a:buClr>
              <a:buSzPts val="2800"/>
              <a:buFont typeface="Arial"/>
              <a:buChar char="•"/>
            </a:pPr>
            <a:r>
              <a:rPr b="1" i="0" lang="en-GB" sz="2800" u="none" cap="none" strike="noStrike">
                <a:solidFill>
                  <a:schemeClr val="dk1"/>
                </a:solidFill>
                <a:latin typeface="Calibri"/>
                <a:ea typeface="Calibri"/>
                <a:cs typeface="Calibri"/>
                <a:sym typeface="Calibri"/>
              </a:rPr>
              <a:t>increase your confidence</a:t>
            </a:r>
            <a:endParaRPr b="1" i="0" sz="2800" u="none" cap="none" strike="noStrike">
              <a:solidFill>
                <a:schemeClr val="dk1"/>
              </a:solidFill>
              <a:latin typeface="Calibri"/>
              <a:ea typeface="Calibri"/>
              <a:cs typeface="Calibri"/>
              <a:sym typeface="Calibri"/>
            </a:endParaRPr>
          </a:p>
        </p:txBody>
      </p:sp>
      <p:sp>
        <p:nvSpPr>
          <p:cNvPr id="145" name="Google Shape;145;p21"/>
          <p:cNvSpPr/>
          <p:nvPr/>
        </p:nvSpPr>
        <p:spPr>
          <a:xfrm>
            <a:off x="5598943" y="1369804"/>
            <a:ext cx="5936565" cy="5262979"/>
          </a:xfrm>
          <a:prstGeom prst="rect">
            <a:avLst/>
          </a:prstGeom>
          <a:solidFill>
            <a:srgbClr val="FFF2C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GB" sz="2800">
                <a:solidFill>
                  <a:schemeClr val="dk1"/>
                </a:solidFill>
                <a:latin typeface="Calibri"/>
                <a:ea typeface="Calibri"/>
                <a:cs typeface="Calibri"/>
                <a:sym typeface="Calibri"/>
              </a:rPr>
              <a:t>Through:</a:t>
            </a:r>
            <a:endParaRPr/>
          </a:p>
          <a:p>
            <a:pPr indent="0" lvl="0" marL="0" marR="0" rtl="0" algn="l">
              <a:spcBef>
                <a:spcPts val="0"/>
              </a:spcBef>
              <a:spcAft>
                <a:spcPts val="0"/>
              </a:spcAft>
              <a:buNone/>
            </a:pPr>
            <a:r>
              <a:rPr lang="en-GB" sz="2800">
                <a:solidFill>
                  <a:schemeClr val="dk1"/>
                </a:solidFill>
                <a:latin typeface="Calibri"/>
                <a:ea typeface="Calibri"/>
                <a:cs typeface="Calibri"/>
                <a:sym typeface="Calibri"/>
              </a:rPr>
              <a:t>lectures and hands-on tutorials covering: </a:t>
            </a:r>
            <a:endParaRPr/>
          </a:p>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a:p>
            <a:pPr indent="-514350" lvl="0" marL="514350" marR="0" rtl="0" algn="l">
              <a:spcBef>
                <a:spcPts val="0"/>
              </a:spcBef>
              <a:spcAft>
                <a:spcPts val="0"/>
              </a:spcAft>
              <a:buClr>
                <a:schemeClr val="dk1"/>
              </a:buClr>
              <a:buSzPts val="2800"/>
              <a:buFont typeface="Calibri"/>
              <a:buAutoNum type="arabicParenR"/>
            </a:pPr>
            <a:r>
              <a:rPr lang="en-GB" sz="2800">
                <a:solidFill>
                  <a:schemeClr val="dk1"/>
                </a:solidFill>
                <a:latin typeface="Calibri"/>
                <a:ea typeface="Calibri"/>
                <a:cs typeface="Calibri"/>
                <a:sym typeface="Calibri"/>
              </a:rPr>
              <a:t>research methods and research communication skills (written and oral)</a:t>
            </a:r>
            <a:endParaRPr/>
          </a:p>
          <a:p>
            <a:pPr indent="-336550" lvl="0" marL="514350" marR="0" rtl="0" algn="l">
              <a:spcBef>
                <a:spcPts val="0"/>
              </a:spcBef>
              <a:spcAft>
                <a:spcPts val="0"/>
              </a:spcAft>
              <a:buClr>
                <a:schemeClr val="dk1"/>
              </a:buClr>
              <a:buSzPts val="2800"/>
              <a:buFont typeface="Calibri"/>
              <a:buNone/>
            </a:pPr>
            <a:r>
              <a:t/>
            </a:r>
            <a:endParaRPr sz="2800">
              <a:solidFill>
                <a:schemeClr val="dk1"/>
              </a:solidFill>
              <a:latin typeface="Calibri"/>
              <a:ea typeface="Calibri"/>
              <a:cs typeface="Calibri"/>
              <a:sym typeface="Calibri"/>
            </a:endParaRPr>
          </a:p>
          <a:p>
            <a:pPr indent="0" lvl="0" marL="0" marR="0" rtl="0" algn="l">
              <a:spcBef>
                <a:spcPts val="0"/>
              </a:spcBef>
              <a:spcAft>
                <a:spcPts val="0"/>
              </a:spcAft>
              <a:buNone/>
            </a:pPr>
            <a:r>
              <a:rPr lang="en-GB" sz="2800">
                <a:solidFill>
                  <a:schemeClr val="dk1"/>
                </a:solidFill>
                <a:latin typeface="Calibri"/>
                <a:ea typeface="Calibri"/>
                <a:cs typeface="Calibri"/>
                <a:sym typeface="Calibri"/>
              </a:rPr>
              <a:t>2) fundamental IoT concepts and sensing applications</a:t>
            </a:r>
            <a:endParaRPr/>
          </a:p>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a:p>
            <a:pPr indent="0" lvl="0" marL="0" marR="0" rtl="0" algn="l">
              <a:spcBef>
                <a:spcPts val="0"/>
              </a:spcBef>
              <a:spcAft>
                <a:spcPts val="0"/>
              </a:spcAft>
              <a:buNone/>
            </a:pPr>
            <a:r>
              <a:rPr lang="en-GB" sz="2800">
                <a:solidFill>
                  <a:schemeClr val="dk1"/>
                </a:solidFill>
                <a:latin typeface="Calibri"/>
                <a:ea typeface="Calibri"/>
                <a:cs typeface="Calibri"/>
                <a:sym typeface="Calibri"/>
              </a:rPr>
              <a:t>3) practical IoT development. </a:t>
            </a:r>
            <a:endParaRPr sz="2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